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Semibold"/>
        <a:ea typeface="Founders Grotesk Semibold"/>
        <a:cs typeface="Founders Grotesk Semibold"/>
        <a:sym typeface="Founders Grotesk Semibold"/>
      </a:defRPr>
    </a:lvl1pPr>
    <a:lvl2pPr marL="0" marR="0" indent="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Semibold"/>
        <a:ea typeface="Founders Grotesk Semibold"/>
        <a:cs typeface="Founders Grotesk Semibold"/>
        <a:sym typeface="Founders Grotesk Semibold"/>
      </a:defRPr>
    </a:lvl2pPr>
    <a:lvl3pPr marL="0" marR="0" indent="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Semibold"/>
        <a:ea typeface="Founders Grotesk Semibold"/>
        <a:cs typeface="Founders Grotesk Semibold"/>
        <a:sym typeface="Founders Grotesk Semibold"/>
      </a:defRPr>
    </a:lvl3pPr>
    <a:lvl4pPr marL="0" marR="0" indent="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Semibold"/>
        <a:ea typeface="Founders Grotesk Semibold"/>
        <a:cs typeface="Founders Grotesk Semibold"/>
        <a:sym typeface="Founders Grotesk Semibold"/>
      </a:defRPr>
    </a:lvl4pPr>
    <a:lvl5pPr marL="0" marR="0" indent="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Semibold"/>
        <a:ea typeface="Founders Grotesk Semibold"/>
        <a:cs typeface="Founders Grotesk Semibold"/>
        <a:sym typeface="Founders Grotesk Semibold"/>
      </a:defRPr>
    </a:lvl5pPr>
    <a:lvl6pPr marL="0" marR="0" indent="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Semibold"/>
        <a:ea typeface="Founders Grotesk Semibold"/>
        <a:cs typeface="Founders Grotesk Semibold"/>
        <a:sym typeface="Founders Grotesk Semibold"/>
      </a:defRPr>
    </a:lvl6pPr>
    <a:lvl7pPr marL="0" marR="0" indent="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Semibold"/>
        <a:ea typeface="Founders Grotesk Semibold"/>
        <a:cs typeface="Founders Grotesk Semibold"/>
        <a:sym typeface="Founders Grotesk Semibold"/>
      </a:defRPr>
    </a:lvl7pPr>
    <a:lvl8pPr marL="0" marR="0" indent="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Semibold"/>
        <a:ea typeface="Founders Grotesk Semibold"/>
        <a:cs typeface="Founders Grotesk Semibold"/>
        <a:sym typeface="Founders Grotesk Semibold"/>
      </a:defRPr>
    </a:lvl8pPr>
    <a:lvl9pPr marL="0" marR="0" indent="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Semibold"/>
        <a:ea typeface="Founders Grotesk Semibold"/>
        <a:cs typeface="Founders Grotesk Semibold"/>
        <a:sym typeface="Founders Grotesk Semibold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Founders Grotesk Semibold"/>
          <a:ea typeface="Founders Grotesk Semibold"/>
          <a:cs typeface="Founders Grotesk Semibold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254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Founders Grotesk Semibold"/>
          <a:ea typeface="Founders Grotesk Semibold"/>
          <a:cs typeface="Founders Grotesk Semibold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254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Founders Grotesk Semibold"/>
          <a:ea typeface="Founders Grotesk Semibold"/>
          <a:cs typeface="Founders Grotesk Semibold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254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n" i="off">
        <a:font>
          <a:latin typeface="Founders Grotesk Semibold"/>
          <a:ea typeface="Founders Grotesk Semibold"/>
          <a:cs typeface="Founders Grotesk Semibold"/>
        </a:font>
        <a:srgbClr val="000000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rgbClr val="CDCCF5"/>
          </a:solidFill>
        </a:fill>
      </a:tcStyle>
    </a:wholeTbl>
    <a:band2H>
      <a:tcTxStyle b="def" i="def"/>
      <a:tcStyle>
        <a:tcBdr/>
        <a:fill>
          <a:solidFill>
            <a:srgbClr val="E7E7FA"/>
          </a:solidFill>
        </a:fill>
      </a:tcStyle>
    </a:band2H>
    <a:firstCol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381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381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n" i="off">
        <a:font>
          <a:latin typeface="Founders Grotesk Semibold"/>
          <a:ea typeface="Founders Grotesk Semibold"/>
          <a:cs typeface="Founders Grotesk Semibold"/>
        </a:font>
        <a:srgbClr val="000000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rgbClr val="D1FCEE"/>
          </a:solidFill>
        </a:fill>
      </a:tcStyle>
    </a:wholeTbl>
    <a:band2H>
      <a:tcTxStyle b="def" i="def"/>
      <a:tcStyle>
        <a:tcBdr/>
        <a:fill>
          <a:solidFill>
            <a:srgbClr val="E9FDF7"/>
          </a:solidFill>
        </a:fill>
      </a:tcStyle>
    </a:band2H>
    <a:firstCol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381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381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Founders Grotesk Semibold"/>
          <a:ea typeface="Founders Grotesk Semibold"/>
          <a:cs typeface="Founders Grotesk Semibold"/>
        </a:font>
        <a:srgbClr val="000000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rgbClr val="FFD1CF"/>
          </a:solidFill>
        </a:fill>
      </a:tcStyle>
    </a:wholeTbl>
    <a:band2H>
      <a:tcTxStyle b="def" i="def"/>
      <a:tcStyle>
        <a:tcBdr/>
        <a:fill>
          <a:solidFill>
            <a:srgbClr val="FFE9E9"/>
          </a:solidFill>
        </a:fill>
      </a:tcStyle>
    </a:band2H>
    <a:firstCol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381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381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n" i="off">
        <a:font>
          <a:latin typeface="Founders Grotesk Semibold"/>
          <a:ea typeface="Founders Grotesk Semibold"/>
          <a:cs typeface="Founders Grotesk Semibold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000034"/>
          </a:solidFill>
        </a:fill>
      </a:tcStyle>
    </a:band2H>
    <a:firstCol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Founders Grotesk Semibold"/>
          <a:ea typeface="Founders Grotesk Semibold"/>
          <a:cs typeface="Founders Grotesk Semibold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34"/>
          </a:solidFill>
        </a:fill>
      </a:tcStyle>
    </a:lastRow>
    <a:firstRow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Founders Grotesk Semibold"/>
          <a:ea typeface="Founders Grotesk Semibold"/>
          <a:cs typeface="Founders Grotesk Semibold"/>
        </a:font>
        <a:srgbClr val="000000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381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381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jpeg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4" name="Shape 19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>
            <a:off x="568118" y="8737600"/>
            <a:ext cx="11873079" cy="0"/>
          </a:xfrm>
          <a:prstGeom prst="line">
            <a:avLst/>
          </a:prstGeom>
          <a:ln w="254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" name="Presentation Title"/>
          <p:cNvSpPr txBox="1"/>
          <p:nvPr>
            <p:ph type="title" hasCustomPrompt="1"/>
          </p:nvPr>
        </p:nvSpPr>
        <p:spPr>
          <a:xfrm>
            <a:off x="532751" y="6876002"/>
            <a:ext cx="11933847" cy="1596089"/>
          </a:xfrm>
          <a:prstGeom prst="rect">
            <a:avLst/>
          </a:prstGeom>
        </p:spPr>
        <p:txBody>
          <a:bodyPr lIns="27092" tIns="27092" rIns="27092" bIns="27092" anchor="b"/>
          <a:lstStyle>
            <a:lvl1pPr>
              <a:lnSpc>
                <a:spcPct val="70000"/>
              </a:lnSpc>
              <a:defRPr spc="-210" sz="10600">
                <a:solidFill>
                  <a:srgbClr val="FFFFFF"/>
                </a:solidFill>
                <a:latin typeface="Founders Grotesk Semibold"/>
                <a:ea typeface="Founders Grotesk Semibold"/>
                <a:cs typeface="Founders Grotesk Semibold"/>
                <a:sym typeface="Founders Grotesk Semibold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4" name="Body Level One…"/>
          <p:cNvSpPr txBox="1"/>
          <p:nvPr>
            <p:ph type="body" sz="quarter" idx="1" hasCustomPrompt="1"/>
          </p:nvPr>
        </p:nvSpPr>
        <p:spPr>
          <a:xfrm>
            <a:off x="530019" y="8801100"/>
            <a:ext cx="11938001" cy="344001"/>
          </a:xfrm>
          <a:prstGeom prst="rect">
            <a:avLst/>
          </a:prstGeom>
        </p:spPr>
        <p:txBody>
          <a:bodyPr lIns="27092" tIns="27092" rIns="27092" bIns="27092"/>
          <a:lstStyle>
            <a:lvl1pPr defTabSz="587022">
              <a:lnSpc>
                <a:spcPct val="100000"/>
              </a:lnSpc>
              <a:tabLst/>
              <a:defRPr b="1" cap="all" spc="107" sz="1800">
                <a:solidFill>
                  <a:schemeClr val="accent4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  <a:lvl2pPr defTabSz="587022">
              <a:lnSpc>
                <a:spcPct val="100000"/>
              </a:lnSpc>
              <a:tabLst/>
              <a:defRPr b="1" cap="all" spc="107" sz="1800">
                <a:solidFill>
                  <a:schemeClr val="accent4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2pPr>
            <a:lvl3pPr defTabSz="587022">
              <a:lnSpc>
                <a:spcPct val="100000"/>
              </a:lnSpc>
              <a:tabLst/>
              <a:defRPr b="1" cap="all" spc="107" sz="1800">
                <a:solidFill>
                  <a:schemeClr val="accent4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3pPr>
            <a:lvl4pPr defTabSz="587022">
              <a:lnSpc>
                <a:spcPct val="100000"/>
              </a:lnSpc>
              <a:tabLst/>
              <a:defRPr b="1" cap="all" spc="107" sz="1800">
                <a:solidFill>
                  <a:schemeClr val="accent4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4pPr>
            <a:lvl5pPr defTabSz="587022">
              <a:lnSpc>
                <a:spcPct val="100000"/>
              </a:lnSpc>
              <a:tabLst/>
              <a:defRPr b="1" cap="all" spc="107" sz="1800">
                <a:solidFill>
                  <a:schemeClr val="accent4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5" name="Line"/>
          <p:cNvSpPr/>
          <p:nvPr/>
        </p:nvSpPr>
        <p:spPr>
          <a:xfrm>
            <a:off x="568118" y="6831552"/>
            <a:ext cx="11883047" cy="2"/>
          </a:xfrm>
          <a:prstGeom prst="line">
            <a:avLst/>
          </a:prstGeom>
          <a:ln w="889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6" name="Body Level One…"/>
          <p:cNvSpPr txBox="1"/>
          <p:nvPr>
            <p:ph type="body" sz="quarter" idx="21" hasCustomPrompt="1"/>
          </p:nvPr>
        </p:nvSpPr>
        <p:spPr>
          <a:xfrm>
            <a:off x="532751" y="785641"/>
            <a:ext cx="11943814" cy="1447295"/>
          </a:xfrm>
          <a:prstGeom prst="rect">
            <a:avLst/>
          </a:prstGeom>
        </p:spPr>
        <p:txBody>
          <a:bodyPr lIns="27092" tIns="27092" rIns="27092" bIns="27092"/>
          <a:lstStyle>
            <a:lvl1pPr defTabSz="587022">
              <a:lnSpc>
                <a:spcPct val="80000"/>
              </a:lnSpc>
              <a:tabLst/>
              <a:defRPr spc="-100" sz="4800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17" name="Slide Number"/>
          <p:cNvSpPr txBox="1"/>
          <p:nvPr>
            <p:ph type="sldNum" sz="quarter" idx="2"/>
          </p:nvPr>
        </p:nvSpPr>
        <p:spPr>
          <a:xfrm>
            <a:off x="12255500" y="9145101"/>
            <a:ext cx="232394" cy="344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lide Title"/>
          <p:cNvSpPr txBox="1"/>
          <p:nvPr>
            <p:ph type="title" hasCustomPrompt="1"/>
          </p:nvPr>
        </p:nvSpPr>
        <p:spPr>
          <a:xfrm>
            <a:off x="537835" y="625475"/>
            <a:ext cx="11938001" cy="1396311"/>
          </a:xfrm>
          <a:prstGeom prst="rect">
            <a:avLst/>
          </a:prstGeom>
        </p:spPr>
        <p:txBody>
          <a:bodyPr/>
          <a:lstStyle>
            <a:lvl1pPr>
              <a:lnSpc>
                <a:spcPct val="60000"/>
              </a:lnSpc>
              <a:defRPr spc="-168" sz="8400">
                <a:solidFill>
                  <a:schemeClr val="accent1"/>
                </a:solidFill>
                <a:latin typeface="Founders Grotesk Semibold"/>
                <a:ea typeface="Founders Grotesk Semibold"/>
                <a:cs typeface="Founders Grotesk Semibold"/>
                <a:sym typeface="Founders Grotesk Semi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119" name="Line"/>
          <p:cNvSpPr/>
          <p:nvPr/>
        </p:nvSpPr>
        <p:spPr>
          <a:xfrm>
            <a:off x="558800" y="8731250"/>
            <a:ext cx="11887201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0" name="Line"/>
          <p:cNvSpPr/>
          <p:nvPr/>
        </p:nvSpPr>
        <p:spPr>
          <a:xfrm>
            <a:off x="558800" y="625475"/>
            <a:ext cx="11887201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9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tatem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Line"/>
          <p:cNvSpPr/>
          <p:nvPr/>
        </p:nvSpPr>
        <p:spPr>
          <a:xfrm>
            <a:off x="558800" y="8731250"/>
            <a:ext cx="11887201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8" name="Line"/>
          <p:cNvSpPr/>
          <p:nvPr/>
        </p:nvSpPr>
        <p:spPr>
          <a:xfrm>
            <a:off x="558800" y="625475"/>
            <a:ext cx="11887201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9" name="Body Level One…"/>
          <p:cNvSpPr txBox="1"/>
          <p:nvPr>
            <p:ph type="body" sz="half" idx="1" hasCustomPrompt="1"/>
          </p:nvPr>
        </p:nvSpPr>
        <p:spPr>
          <a:xfrm>
            <a:off x="531374" y="2701296"/>
            <a:ext cx="11940028" cy="4064003"/>
          </a:xfrm>
          <a:prstGeom prst="rect">
            <a:avLst/>
          </a:prstGeom>
        </p:spPr>
        <p:txBody>
          <a:bodyPr anchor="ctr"/>
          <a:lstStyle>
            <a:lvl1pPr marL="298025" indent="-298025" defTabSz="587022">
              <a:lnSpc>
                <a:spcPct val="10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marL="298025" defTabSz="587022">
              <a:lnSpc>
                <a:spcPct val="10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marL="298025" defTabSz="587022">
              <a:lnSpc>
                <a:spcPct val="10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marL="298025" defTabSz="587022">
              <a:lnSpc>
                <a:spcPct val="10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marL="298025" defTabSz="587022">
              <a:lnSpc>
                <a:spcPct val="10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 Fact">
    <p:bg>
      <p:bgPr>
        <a:solidFill>
          <a:srgbClr val="C3D9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Body Level One…"/>
          <p:cNvSpPr txBox="1"/>
          <p:nvPr>
            <p:ph type="body" idx="1" hasCustomPrompt="1"/>
          </p:nvPr>
        </p:nvSpPr>
        <p:spPr>
          <a:xfrm>
            <a:off x="533400" y="711200"/>
            <a:ext cx="11938001" cy="6258072"/>
          </a:xfrm>
          <a:prstGeom prst="rect">
            <a:avLst/>
          </a:prstGeom>
        </p:spPr>
        <p:txBody>
          <a:bodyPr anchor="b"/>
          <a:lstStyle>
            <a:lvl1pPr defTabSz="587022">
              <a:lnSpc>
                <a:spcPct val="100000"/>
              </a:lnSpc>
              <a:tabLst/>
              <a:defRPr spc="-298" sz="298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1pPr>
            <a:lvl2pPr defTabSz="587022">
              <a:lnSpc>
                <a:spcPct val="100000"/>
              </a:lnSpc>
              <a:tabLst/>
              <a:defRPr spc="-298" sz="298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2pPr>
            <a:lvl3pPr defTabSz="587022">
              <a:lnSpc>
                <a:spcPct val="100000"/>
              </a:lnSpc>
              <a:tabLst/>
              <a:defRPr spc="-298" sz="298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3pPr>
            <a:lvl4pPr defTabSz="587022">
              <a:lnSpc>
                <a:spcPct val="100000"/>
              </a:lnSpc>
              <a:tabLst/>
              <a:defRPr spc="-298" sz="298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4pPr>
            <a:lvl5pPr defTabSz="587022">
              <a:lnSpc>
                <a:spcPct val="100000"/>
              </a:lnSpc>
              <a:tabLst/>
              <a:defRPr spc="-298" sz="298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8" name="Line"/>
          <p:cNvSpPr/>
          <p:nvPr/>
        </p:nvSpPr>
        <p:spPr>
          <a:xfrm>
            <a:off x="558800" y="8731250"/>
            <a:ext cx="11887201" cy="0"/>
          </a:xfrm>
          <a:prstGeom prst="line">
            <a:avLst/>
          </a:prstGeom>
          <a:ln w="12700">
            <a:solidFill>
              <a:srgbClr val="00003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9" name="Line"/>
          <p:cNvSpPr/>
          <p:nvPr/>
        </p:nvSpPr>
        <p:spPr>
          <a:xfrm>
            <a:off x="558800" y="625475"/>
            <a:ext cx="11887201" cy="0"/>
          </a:xfrm>
          <a:prstGeom prst="line">
            <a:avLst/>
          </a:prstGeom>
          <a:ln w="50800">
            <a:solidFill>
              <a:srgbClr val="00003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0" name="Fact information"/>
          <p:cNvSpPr txBox="1"/>
          <p:nvPr>
            <p:ph type="body" sz="quarter" idx="21" hasCustomPrompt="1"/>
          </p:nvPr>
        </p:nvSpPr>
        <p:spPr>
          <a:xfrm>
            <a:off x="533400" y="6602594"/>
            <a:ext cx="11938000" cy="655576"/>
          </a:xfrm>
          <a:prstGeom prst="rect">
            <a:avLst/>
          </a:prstGeom>
        </p:spPr>
        <p:txBody>
          <a:bodyPr/>
          <a:lstStyle>
            <a:lvl1pPr defTabSz="587022">
              <a:lnSpc>
                <a:spcPct val="80000"/>
              </a:lnSpc>
              <a:tabLst/>
              <a:defRPr spc="-100" sz="3800">
                <a:solidFill>
                  <a:schemeClr val="accent1"/>
                </a:solidFill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51" name="Slide Number"/>
          <p:cNvSpPr txBox="1"/>
          <p:nvPr>
            <p:ph type="sldNum" sz="quarter" idx="2"/>
          </p:nvPr>
        </p:nvSpPr>
        <p:spPr>
          <a:xfrm>
            <a:off x="12266235" y="9144001"/>
            <a:ext cx="232393" cy="344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bg>
      <p:bgPr>
        <a:solidFill>
          <a:srgbClr val="C3D9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Line"/>
          <p:cNvSpPr/>
          <p:nvPr/>
        </p:nvSpPr>
        <p:spPr>
          <a:xfrm>
            <a:off x="558800" y="8731250"/>
            <a:ext cx="11887201" cy="0"/>
          </a:xfrm>
          <a:prstGeom prst="line">
            <a:avLst/>
          </a:prstGeom>
          <a:ln w="12700">
            <a:solidFill>
              <a:srgbClr val="00003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9" name="Line"/>
          <p:cNvSpPr/>
          <p:nvPr/>
        </p:nvSpPr>
        <p:spPr>
          <a:xfrm>
            <a:off x="558800" y="636208"/>
            <a:ext cx="11887201" cy="2"/>
          </a:xfrm>
          <a:prstGeom prst="line">
            <a:avLst/>
          </a:prstGeom>
          <a:ln w="50800">
            <a:solidFill>
              <a:srgbClr val="00003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60" name="Body Level One…"/>
          <p:cNvSpPr txBox="1"/>
          <p:nvPr>
            <p:ph type="body" sz="half" idx="1" hasCustomPrompt="1"/>
          </p:nvPr>
        </p:nvSpPr>
        <p:spPr>
          <a:xfrm>
            <a:off x="531374" y="1126301"/>
            <a:ext cx="11940028" cy="3509287"/>
          </a:xfrm>
          <a:prstGeom prst="rect">
            <a:avLst/>
          </a:prstGeom>
        </p:spPr>
        <p:txBody>
          <a:bodyPr/>
          <a:lstStyle>
            <a:lvl1pPr marL="298025" indent="-298025" defTabSz="587022">
              <a:lnSpc>
                <a:spcPct val="8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marL="298025" defTabSz="587022">
              <a:lnSpc>
                <a:spcPct val="8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marL="298025" defTabSz="587022">
              <a:lnSpc>
                <a:spcPct val="8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marL="298025" defTabSz="587022">
              <a:lnSpc>
                <a:spcPct val="8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marL="298025" defTabSz="587022">
              <a:lnSpc>
                <a:spcPct val="8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61" name="Attribution"/>
          <p:cNvSpPr txBox="1"/>
          <p:nvPr>
            <p:ph type="body" sz="quarter" idx="21" hasCustomPrompt="1"/>
          </p:nvPr>
        </p:nvSpPr>
        <p:spPr>
          <a:xfrm>
            <a:off x="912869" y="6602594"/>
            <a:ext cx="11558531" cy="655576"/>
          </a:xfrm>
          <a:prstGeom prst="rect">
            <a:avLst/>
          </a:prstGeom>
        </p:spPr>
        <p:txBody>
          <a:bodyPr/>
          <a:lstStyle>
            <a:lvl1pPr defTabSz="587022">
              <a:lnSpc>
                <a:spcPct val="80000"/>
              </a:lnSpc>
              <a:tabLst/>
              <a:defRPr spc="-100" sz="3800">
                <a:solidFill>
                  <a:schemeClr val="accent1"/>
                </a:solidFill>
              </a:defRPr>
            </a:lvl1pPr>
          </a:lstStyle>
          <a:p>
            <a:pPr/>
            <a:r>
              <a:t>Attribution </a:t>
            </a:r>
          </a:p>
        </p:txBody>
      </p:sp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Black iguana with its baby on its back"/>
          <p:cNvSpPr/>
          <p:nvPr>
            <p:ph type="pic" sz="half" idx="21"/>
          </p:nvPr>
        </p:nvSpPr>
        <p:spPr>
          <a:xfrm>
            <a:off x="6388100" y="4635698"/>
            <a:ext cx="6193081" cy="41529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70" name="Pink flamingo with its nose to the water"/>
          <p:cNvSpPr/>
          <p:nvPr>
            <p:ph type="pic" sz="quarter" idx="22"/>
          </p:nvPr>
        </p:nvSpPr>
        <p:spPr>
          <a:xfrm>
            <a:off x="6426200" y="596898"/>
            <a:ext cx="6134226" cy="40760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71" name="Blue-footed booby bird on sand"/>
          <p:cNvSpPr/>
          <p:nvPr>
            <p:ph type="pic" idx="23"/>
          </p:nvPr>
        </p:nvSpPr>
        <p:spPr>
          <a:xfrm>
            <a:off x="228600" y="596900"/>
            <a:ext cx="6591300" cy="81384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ea turtle swimming underwater"/>
          <p:cNvSpPr/>
          <p:nvPr>
            <p:ph type="pic" idx="21"/>
          </p:nvPr>
        </p:nvSpPr>
        <p:spPr>
          <a:xfrm>
            <a:off x="-673100" y="-381000"/>
            <a:ext cx="16725900" cy="103187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ea turtle swimming underwater"/>
          <p:cNvSpPr/>
          <p:nvPr>
            <p:ph type="pic" idx="21"/>
          </p:nvPr>
        </p:nvSpPr>
        <p:spPr>
          <a:xfrm>
            <a:off x="-1003300" y="-1574800"/>
            <a:ext cx="18453100" cy="1138432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" name="Line"/>
          <p:cNvSpPr/>
          <p:nvPr/>
        </p:nvSpPr>
        <p:spPr>
          <a:xfrm>
            <a:off x="558852" y="8752030"/>
            <a:ext cx="11873081" cy="2"/>
          </a:xfrm>
          <a:prstGeom prst="line">
            <a:avLst/>
          </a:prstGeom>
          <a:ln w="254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6" name="Body Level One…"/>
          <p:cNvSpPr txBox="1"/>
          <p:nvPr>
            <p:ph type="body" sz="quarter" idx="1" hasCustomPrompt="1"/>
          </p:nvPr>
        </p:nvSpPr>
        <p:spPr>
          <a:xfrm>
            <a:off x="530019" y="8801100"/>
            <a:ext cx="11938001" cy="344001"/>
          </a:xfrm>
          <a:prstGeom prst="rect">
            <a:avLst/>
          </a:prstGeom>
        </p:spPr>
        <p:txBody>
          <a:bodyPr lIns="27092" tIns="27092" rIns="27092" bIns="27092"/>
          <a:lstStyle>
            <a:lvl1pPr defTabSz="587022">
              <a:lnSpc>
                <a:spcPct val="100000"/>
              </a:lnSpc>
              <a:tabLst/>
              <a:defRPr b="1" cap="all" spc="107" sz="18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  <a:lvl2pPr defTabSz="587022">
              <a:lnSpc>
                <a:spcPct val="100000"/>
              </a:lnSpc>
              <a:tabLst/>
              <a:defRPr b="1" cap="all" spc="107" sz="18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2pPr>
            <a:lvl3pPr defTabSz="587022">
              <a:lnSpc>
                <a:spcPct val="100000"/>
              </a:lnSpc>
              <a:tabLst/>
              <a:defRPr b="1" cap="all" spc="107" sz="18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3pPr>
            <a:lvl4pPr defTabSz="587022">
              <a:lnSpc>
                <a:spcPct val="100000"/>
              </a:lnSpc>
              <a:tabLst/>
              <a:defRPr b="1" cap="all" spc="107" sz="18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4pPr>
            <a:lvl5pPr defTabSz="587022">
              <a:lnSpc>
                <a:spcPct val="100000"/>
              </a:lnSpc>
              <a:tabLst/>
              <a:defRPr b="1" cap="all" spc="107" sz="18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7" name="Line"/>
          <p:cNvSpPr/>
          <p:nvPr/>
        </p:nvSpPr>
        <p:spPr>
          <a:xfrm>
            <a:off x="558852" y="6845982"/>
            <a:ext cx="11883047" cy="2"/>
          </a:xfrm>
          <a:prstGeom prst="line">
            <a:avLst/>
          </a:prstGeom>
          <a:ln w="889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8" name="Presentation Title"/>
          <p:cNvSpPr txBox="1"/>
          <p:nvPr>
            <p:ph type="title" hasCustomPrompt="1"/>
          </p:nvPr>
        </p:nvSpPr>
        <p:spPr>
          <a:xfrm>
            <a:off x="532751" y="6876002"/>
            <a:ext cx="11933847" cy="1596089"/>
          </a:xfrm>
          <a:prstGeom prst="rect">
            <a:avLst/>
          </a:prstGeom>
        </p:spPr>
        <p:txBody>
          <a:bodyPr lIns="27092" tIns="27092" rIns="27092" bIns="27092" anchor="b"/>
          <a:lstStyle>
            <a:lvl1pPr>
              <a:lnSpc>
                <a:spcPct val="70000"/>
              </a:lnSpc>
              <a:defRPr spc="-210" sz="10600">
                <a:solidFill>
                  <a:srgbClr val="FFFFFF"/>
                </a:solidFill>
                <a:latin typeface="Founders Grotesk Semibold"/>
                <a:ea typeface="Founders Grotesk Semibold"/>
                <a:cs typeface="Founders Grotesk Semibold"/>
                <a:sym typeface="Founders Grotesk Semibold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9" name="Body Level One…"/>
          <p:cNvSpPr txBox="1"/>
          <p:nvPr>
            <p:ph type="body" sz="quarter" idx="22" hasCustomPrompt="1"/>
          </p:nvPr>
        </p:nvSpPr>
        <p:spPr>
          <a:xfrm>
            <a:off x="532751" y="785640"/>
            <a:ext cx="11943814" cy="1495391"/>
          </a:xfrm>
          <a:prstGeom prst="rect">
            <a:avLst/>
          </a:prstGeom>
        </p:spPr>
        <p:txBody>
          <a:bodyPr lIns="27092" tIns="27092" rIns="27092" bIns="27092"/>
          <a:lstStyle>
            <a:lvl1pPr defTabSz="587022">
              <a:lnSpc>
                <a:spcPct val="80000"/>
              </a:lnSpc>
              <a:tabLst/>
              <a:defRPr spc="-100" sz="4800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 A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ea turtle swimming underwater with a school of fish"/>
          <p:cNvSpPr/>
          <p:nvPr>
            <p:ph type="pic" idx="21"/>
          </p:nvPr>
        </p:nvSpPr>
        <p:spPr>
          <a:xfrm>
            <a:off x="4000500" y="-25400"/>
            <a:ext cx="15887700" cy="994981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8" name="Line"/>
          <p:cNvSpPr/>
          <p:nvPr/>
        </p:nvSpPr>
        <p:spPr>
          <a:xfrm>
            <a:off x="558800" y="8731250"/>
            <a:ext cx="11887201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9" name="Line"/>
          <p:cNvSpPr/>
          <p:nvPr/>
        </p:nvSpPr>
        <p:spPr>
          <a:xfrm>
            <a:off x="558800" y="625475"/>
            <a:ext cx="11887201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0" name="Body Level One…"/>
          <p:cNvSpPr txBox="1"/>
          <p:nvPr>
            <p:ph type="body" sz="quarter" idx="1" hasCustomPrompt="1"/>
          </p:nvPr>
        </p:nvSpPr>
        <p:spPr>
          <a:xfrm>
            <a:off x="530019" y="8801100"/>
            <a:ext cx="5430521" cy="344001"/>
          </a:xfrm>
          <a:prstGeom prst="rect">
            <a:avLst/>
          </a:prstGeom>
        </p:spPr>
        <p:txBody>
          <a:bodyPr lIns="27092" tIns="27092" rIns="27092" bIns="27092"/>
          <a:lstStyle>
            <a:lvl1pPr defTabSz="587022">
              <a:lnSpc>
                <a:spcPct val="100000"/>
              </a:lnSpc>
              <a:tabLst/>
              <a:defRPr b="1" cap="all" spc="107" sz="1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  <a:lvl2pPr defTabSz="587022">
              <a:lnSpc>
                <a:spcPct val="100000"/>
              </a:lnSpc>
              <a:tabLst/>
              <a:defRPr b="1" cap="all" spc="107" sz="1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2pPr>
            <a:lvl3pPr defTabSz="587022">
              <a:lnSpc>
                <a:spcPct val="100000"/>
              </a:lnSpc>
              <a:tabLst/>
              <a:defRPr b="1" cap="all" spc="107" sz="1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3pPr>
            <a:lvl4pPr defTabSz="587022">
              <a:lnSpc>
                <a:spcPct val="100000"/>
              </a:lnSpc>
              <a:tabLst/>
              <a:defRPr b="1" cap="all" spc="107" sz="1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4pPr>
            <a:lvl5pPr defTabSz="587022">
              <a:lnSpc>
                <a:spcPct val="100000"/>
              </a:lnSpc>
              <a:tabLst/>
              <a:defRPr b="1" cap="all" spc="107" sz="1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1" name="Slide Title"/>
          <p:cNvSpPr txBox="1"/>
          <p:nvPr>
            <p:ph type="title" hasCustomPrompt="1"/>
          </p:nvPr>
        </p:nvSpPr>
        <p:spPr>
          <a:xfrm>
            <a:off x="538479" y="3725173"/>
            <a:ext cx="5430521" cy="4717959"/>
          </a:xfrm>
          <a:prstGeom prst="rect">
            <a:avLst/>
          </a:prstGeom>
        </p:spPr>
        <p:txBody>
          <a:bodyPr lIns="27092" tIns="27092" rIns="27092" bIns="27092"/>
          <a:lstStyle>
            <a:lvl1pPr>
              <a:lnSpc>
                <a:spcPct val="60000"/>
              </a:lnSpc>
              <a:defRPr spc="-168" sz="8400">
                <a:solidFill>
                  <a:schemeClr val="accent1"/>
                </a:solidFill>
                <a:latin typeface="Founders Grotesk Semibold"/>
                <a:ea typeface="Founders Grotesk Semibold"/>
                <a:cs typeface="Founders Grotesk Semibold"/>
                <a:sym typeface="Founders Grotesk Semi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Line"/>
          <p:cNvSpPr/>
          <p:nvPr/>
        </p:nvSpPr>
        <p:spPr>
          <a:xfrm>
            <a:off x="558800" y="8731250"/>
            <a:ext cx="11887201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0" name="Line"/>
          <p:cNvSpPr/>
          <p:nvPr/>
        </p:nvSpPr>
        <p:spPr>
          <a:xfrm>
            <a:off x="558800" y="625475"/>
            <a:ext cx="11887201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1" name="Body Level One…"/>
          <p:cNvSpPr txBox="1"/>
          <p:nvPr>
            <p:ph type="body" sz="quarter" idx="1" hasCustomPrompt="1"/>
          </p:nvPr>
        </p:nvSpPr>
        <p:spPr>
          <a:xfrm>
            <a:off x="530019" y="8801100"/>
            <a:ext cx="11938001" cy="344001"/>
          </a:xfrm>
          <a:prstGeom prst="rect">
            <a:avLst/>
          </a:prstGeom>
        </p:spPr>
        <p:txBody>
          <a:bodyPr lIns="27092" tIns="27092" rIns="27092" bIns="27092"/>
          <a:lstStyle>
            <a:lvl1pPr defTabSz="587022">
              <a:lnSpc>
                <a:spcPct val="100000"/>
              </a:lnSpc>
              <a:tabLst/>
              <a:defRPr b="1" cap="all" spc="107" sz="1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  <a:lvl2pPr defTabSz="587022">
              <a:lnSpc>
                <a:spcPct val="100000"/>
              </a:lnSpc>
              <a:tabLst/>
              <a:defRPr b="1" cap="all" spc="107" sz="1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2pPr>
            <a:lvl3pPr defTabSz="587022">
              <a:lnSpc>
                <a:spcPct val="100000"/>
              </a:lnSpc>
              <a:tabLst/>
              <a:defRPr b="1" cap="all" spc="107" sz="1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3pPr>
            <a:lvl4pPr defTabSz="587022">
              <a:lnSpc>
                <a:spcPct val="100000"/>
              </a:lnSpc>
              <a:tabLst/>
              <a:defRPr b="1" cap="all" spc="107" sz="1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4pPr>
            <a:lvl5pPr defTabSz="587022">
              <a:lnSpc>
                <a:spcPct val="100000"/>
              </a:lnSpc>
              <a:tabLst/>
              <a:defRPr b="1" cap="all" spc="107" sz="1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2" name="Body Level One…"/>
          <p:cNvSpPr txBox="1"/>
          <p:nvPr>
            <p:ph type="body" idx="21" hasCustomPrompt="1"/>
          </p:nvPr>
        </p:nvSpPr>
        <p:spPr>
          <a:xfrm>
            <a:off x="533400" y="2565400"/>
            <a:ext cx="11938000" cy="5626100"/>
          </a:xfrm>
          <a:prstGeom prst="rect">
            <a:avLst/>
          </a:prstGeom>
        </p:spPr>
        <p:txBody>
          <a:bodyPr/>
          <a:lstStyle>
            <a:lvl1pPr marL="3048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100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</a:lstStyle>
          <a:p>
            <a:pPr/>
            <a:r>
              <a:t>Slide bullet text</a:t>
            </a:r>
          </a:p>
        </p:txBody>
      </p:sp>
      <p:sp>
        <p:nvSpPr>
          <p:cNvPr id="53" name="Slide Title"/>
          <p:cNvSpPr txBox="1"/>
          <p:nvPr>
            <p:ph type="title" hasCustomPrompt="1"/>
          </p:nvPr>
        </p:nvSpPr>
        <p:spPr>
          <a:xfrm>
            <a:off x="537833" y="625475"/>
            <a:ext cx="11933568" cy="1396311"/>
          </a:xfrm>
          <a:prstGeom prst="rect">
            <a:avLst/>
          </a:prstGeom>
        </p:spPr>
        <p:txBody>
          <a:bodyPr/>
          <a:lstStyle>
            <a:lvl1pPr>
              <a:lnSpc>
                <a:spcPct val="60000"/>
              </a:lnSpc>
              <a:defRPr spc="-168" sz="8400">
                <a:solidFill>
                  <a:schemeClr val="accent1"/>
                </a:solidFill>
                <a:latin typeface="Founders Grotesk Semibold"/>
                <a:ea typeface="Founders Grotesk Semibold"/>
                <a:cs typeface="Founders Grotesk Semibold"/>
                <a:sym typeface="Founders Grotesk Semi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Line"/>
          <p:cNvSpPr/>
          <p:nvPr/>
        </p:nvSpPr>
        <p:spPr>
          <a:xfrm>
            <a:off x="558800" y="8731250"/>
            <a:ext cx="11887201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62" name="Line"/>
          <p:cNvSpPr/>
          <p:nvPr/>
        </p:nvSpPr>
        <p:spPr>
          <a:xfrm>
            <a:off x="558800" y="625475"/>
            <a:ext cx="11887201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63" name="Body Level One…"/>
          <p:cNvSpPr txBox="1"/>
          <p:nvPr>
            <p:ph type="body" idx="1" hasCustomPrompt="1"/>
          </p:nvPr>
        </p:nvSpPr>
        <p:spPr>
          <a:xfrm>
            <a:off x="533400" y="2565400"/>
            <a:ext cx="11938000" cy="5626100"/>
          </a:xfrm>
          <a:prstGeom prst="rect">
            <a:avLst/>
          </a:prstGeom>
        </p:spPr>
        <p:txBody>
          <a:bodyPr numCol="2" spcCol="596900"/>
          <a:lstStyle>
            <a:lvl1pPr marL="3048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  <a:lvl2pPr marL="6096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2pPr>
            <a:lvl3pPr marL="9144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3pPr>
            <a:lvl4pPr marL="12192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4pPr>
            <a:lvl5pPr marL="15240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lue-footed booby bird on sand"/>
          <p:cNvSpPr/>
          <p:nvPr>
            <p:ph type="pic" idx="21"/>
          </p:nvPr>
        </p:nvSpPr>
        <p:spPr>
          <a:xfrm>
            <a:off x="-571500" y="-38100"/>
            <a:ext cx="7981716" cy="985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2" name="Body Level One…"/>
          <p:cNvSpPr txBox="1"/>
          <p:nvPr>
            <p:ph type="body" sz="quarter" idx="1" hasCustomPrompt="1"/>
          </p:nvPr>
        </p:nvSpPr>
        <p:spPr>
          <a:xfrm>
            <a:off x="6870700" y="1388791"/>
            <a:ext cx="5765800" cy="771992"/>
          </a:xfrm>
          <a:prstGeom prst="rect">
            <a:avLst/>
          </a:prstGeom>
        </p:spPr>
        <p:txBody>
          <a:bodyPr lIns="27092" tIns="27092" rIns="27092" bIns="27092" anchor="ctr"/>
          <a:lstStyle>
            <a:lvl1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Line"/>
          <p:cNvSpPr/>
          <p:nvPr/>
        </p:nvSpPr>
        <p:spPr>
          <a:xfrm>
            <a:off x="558800" y="8731250"/>
            <a:ext cx="11887201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4" name="Line"/>
          <p:cNvSpPr/>
          <p:nvPr/>
        </p:nvSpPr>
        <p:spPr>
          <a:xfrm>
            <a:off x="558800" y="625475"/>
            <a:ext cx="11887201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5" name="Body Level One…"/>
          <p:cNvSpPr txBox="1"/>
          <p:nvPr>
            <p:ph type="body" sz="half" idx="22" hasCustomPrompt="1"/>
          </p:nvPr>
        </p:nvSpPr>
        <p:spPr>
          <a:xfrm>
            <a:off x="6870700" y="2973384"/>
            <a:ext cx="5765800" cy="5383217"/>
          </a:xfrm>
          <a:prstGeom prst="rect">
            <a:avLst/>
          </a:prstGeom>
        </p:spPr>
        <p:txBody>
          <a:bodyPr lIns="27092" tIns="27092" rIns="27092" bIns="27092"/>
          <a:lstStyle>
            <a:lvl1pPr marL="3048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100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</a:lstStyle>
          <a:p>
            <a:pPr/>
            <a:r>
              <a:t>Slide bullet text</a:t>
            </a:r>
          </a:p>
        </p:txBody>
      </p:sp>
      <p:sp>
        <p:nvSpPr>
          <p:cNvPr id="76" name="Slide Title"/>
          <p:cNvSpPr txBox="1"/>
          <p:nvPr>
            <p:ph type="title" hasCustomPrompt="1"/>
          </p:nvPr>
        </p:nvSpPr>
        <p:spPr>
          <a:xfrm>
            <a:off x="6870700" y="791431"/>
            <a:ext cx="5765800" cy="774702"/>
          </a:xfrm>
          <a:prstGeom prst="rect">
            <a:avLst/>
          </a:prstGeom>
        </p:spPr>
        <p:txBody>
          <a:bodyPr lIns="27092" tIns="27092" rIns="27092" bIns="27092"/>
          <a:lstStyle>
            <a:lvl1pPr>
              <a:defRPr spc="-96">
                <a:solidFill>
                  <a:schemeClr val="accent1"/>
                </a:solidFill>
                <a:latin typeface="Founders Grotesk Semibold"/>
                <a:ea typeface="Founders Grotesk Semibold"/>
                <a:cs typeface="Founders Grotesk Semibold"/>
                <a:sym typeface="Founders Grotesk Semi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Live Video Small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Body Level One…"/>
          <p:cNvSpPr txBox="1"/>
          <p:nvPr>
            <p:ph type="body" sz="quarter" idx="1" hasCustomPrompt="1"/>
          </p:nvPr>
        </p:nvSpPr>
        <p:spPr>
          <a:xfrm>
            <a:off x="6870700" y="1388791"/>
            <a:ext cx="5765800" cy="771992"/>
          </a:xfrm>
          <a:prstGeom prst="rect">
            <a:avLst/>
          </a:prstGeom>
        </p:spPr>
        <p:txBody>
          <a:bodyPr lIns="27092" tIns="27092" rIns="27092" bIns="27092" anchor="ctr"/>
          <a:lstStyle>
            <a:lvl1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5" name="Line"/>
          <p:cNvSpPr/>
          <p:nvPr/>
        </p:nvSpPr>
        <p:spPr>
          <a:xfrm>
            <a:off x="558800" y="8731250"/>
            <a:ext cx="11887201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86" name="Line"/>
          <p:cNvSpPr/>
          <p:nvPr/>
        </p:nvSpPr>
        <p:spPr>
          <a:xfrm>
            <a:off x="558800" y="625475"/>
            <a:ext cx="11887201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87" name="Body Level One…"/>
          <p:cNvSpPr txBox="1"/>
          <p:nvPr>
            <p:ph type="body" sz="half" idx="21" hasCustomPrompt="1"/>
          </p:nvPr>
        </p:nvSpPr>
        <p:spPr>
          <a:xfrm>
            <a:off x="6870700" y="2973384"/>
            <a:ext cx="5765800" cy="5383217"/>
          </a:xfrm>
          <a:prstGeom prst="rect">
            <a:avLst/>
          </a:prstGeom>
        </p:spPr>
        <p:txBody>
          <a:bodyPr lIns="27092" tIns="27092" rIns="27092" bIns="27092"/>
          <a:lstStyle>
            <a:lvl1pPr marL="3048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100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</a:lstStyle>
          <a:p>
            <a:pPr/>
            <a:r>
              <a:t>Slide bullet text</a:t>
            </a:r>
          </a:p>
        </p:txBody>
      </p:sp>
      <p:sp>
        <p:nvSpPr>
          <p:cNvPr id="88" name="Slide Title"/>
          <p:cNvSpPr txBox="1"/>
          <p:nvPr>
            <p:ph type="title" hasCustomPrompt="1"/>
          </p:nvPr>
        </p:nvSpPr>
        <p:spPr>
          <a:xfrm>
            <a:off x="6870700" y="791431"/>
            <a:ext cx="5765800" cy="774702"/>
          </a:xfrm>
          <a:prstGeom prst="rect">
            <a:avLst/>
          </a:prstGeom>
        </p:spPr>
        <p:txBody>
          <a:bodyPr lIns="27092" tIns="27092" rIns="27092" bIns="27092"/>
          <a:lstStyle>
            <a:lvl1pPr>
              <a:defRPr spc="-96">
                <a:solidFill>
                  <a:schemeClr val="accent1"/>
                </a:solidFill>
                <a:latin typeface="Founders Grotesk Semibold"/>
                <a:ea typeface="Founders Grotesk Semibold"/>
                <a:cs typeface="Founders Grotesk Semibold"/>
                <a:sym typeface="Founders Grotesk Semi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8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Live Video Larg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Body Level One…"/>
          <p:cNvSpPr txBox="1"/>
          <p:nvPr>
            <p:ph type="body" sz="quarter" idx="1" hasCustomPrompt="1"/>
          </p:nvPr>
        </p:nvSpPr>
        <p:spPr>
          <a:xfrm>
            <a:off x="6870700" y="1388791"/>
            <a:ext cx="5765800" cy="771992"/>
          </a:xfrm>
          <a:prstGeom prst="rect">
            <a:avLst/>
          </a:prstGeom>
        </p:spPr>
        <p:txBody>
          <a:bodyPr lIns="27092" tIns="27092" rIns="27092" bIns="27092" anchor="ctr"/>
          <a:lstStyle>
            <a:lvl1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7" name="Line"/>
          <p:cNvSpPr/>
          <p:nvPr/>
        </p:nvSpPr>
        <p:spPr>
          <a:xfrm>
            <a:off x="6502400" y="8731250"/>
            <a:ext cx="5943601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98" name="Line"/>
          <p:cNvSpPr/>
          <p:nvPr/>
        </p:nvSpPr>
        <p:spPr>
          <a:xfrm>
            <a:off x="6502400" y="625475"/>
            <a:ext cx="5943601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99" name="Body Level One…"/>
          <p:cNvSpPr txBox="1"/>
          <p:nvPr>
            <p:ph type="body" sz="half" idx="21" hasCustomPrompt="1"/>
          </p:nvPr>
        </p:nvSpPr>
        <p:spPr>
          <a:xfrm>
            <a:off x="6870700" y="2973384"/>
            <a:ext cx="5765800" cy="5383217"/>
          </a:xfrm>
          <a:prstGeom prst="rect">
            <a:avLst/>
          </a:prstGeom>
        </p:spPr>
        <p:txBody>
          <a:bodyPr lIns="27092" tIns="27092" rIns="27092" bIns="27092"/>
          <a:lstStyle>
            <a:lvl1pPr marL="3048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100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</a:lstStyle>
          <a:p>
            <a:pPr/>
            <a:r>
              <a:t>Slide bullet text</a:t>
            </a:r>
          </a:p>
        </p:txBody>
      </p:sp>
      <p:sp>
        <p:nvSpPr>
          <p:cNvPr id="100" name="Slide Title"/>
          <p:cNvSpPr txBox="1"/>
          <p:nvPr>
            <p:ph type="title" hasCustomPrompt="1"/>
          </p:nvPr>
        </p:nvSpPr>
        <p:spPr>
          <a:xfrm>
            <a:off x="6870700" y="791431"/>
            <a:ext cx="5765800" cy="774702"/>
          </a:xfrm>
          <a:prstGeom prst="rect">
            <a:avLst/>
          </a:prstGeom>
        </p:spPr>
        <p:txBody>
          <a:bodyPr lIns="27092" tIns="27092" rIns="27092" bIns="27092"/>
          <a:lstStyle>
            <a:lvl1pPr>
              <a:defRPr spc="-96">
                <a:solidFill>
                  <a:schemeClr val="accent1"/>
                </a:solidFill>
                <a:latin typeface="Founders Grotesk Semibold"/>
                <a:ea typeface="Founders Grotesk Semibold"/>
                <a:cs typeface="Founders Grotesk Semibold"/>
                <a:sym typeface="Founders Grotesk Semi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">
    <p:bg>
      <p:bgPr>
        <a:solidFill>
          <a:srgbClr val="AFFF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Line"/>
          <p:cNvSpPr/>
          <p:nvPr/>
        </p:nvSpPr>
        <p:spPr>
          <a:xfrm>
            <a:off x="568118" y="8737600"/>
            <a:ext cx="11873079" cy="0"/>
          </a:xfrm>
          <a:prstGeom prst="line">
            <a:avLst/>
          </a:prstGeom>
          <a:ln w="254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09" name="Line"/>
          <p:cNvSpPr/>
          <p:nvPr/>
        </p:nvSpPr>
        <p:spPr>
          <a:xfrm>
            <a:off x="568118" y="6831552"/>
            <a:ext cx="11883047" cy="2"/>
          </a:xfrm>
          <a:prstGeom prst="line">
            <a:avLst/>
          </a:prstGeom>
          <a:ln w="508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10" name="Section Title"/>
          <p:cNvSpPr txBox="1"/>
          <p:nvPr>
            <p:ph type="title" hasCustomPrompt="1"/>
          </p:nvPr>
        </p:nvSpPr>
        <p:spPr>
          <a:xfrm>
            <a:off x="527366" y="6884389"/>
            <a:ext cx="11933847" cy="1596088"/>
          </a:xfrm>
          <a:prstGeom prst="rect">
            <a:avLst/>
          </a:prstGeom>
        </p:spPr>
        <p:txBody>
          <a:bodyPr lIns="27092" tIns="27092" rIns="27092" bIns="27092" anchor="b"/>
          <a:lstStyle>
            <a:lvl1pPr>
              <a:lnSpc>
                <a:spcPct val="70000"/>
              </a:lnSpc>
              <a:defRPr spc="-210" sz="10600">
                <a:solidFill>
                  <a:schemeClr val="accent1"/>
                </a:solidFill>
                <a:latin typeface="Founders Grotesk Semibold"/>
                <a:ea typeface="Founders Grotesk Semibold"/>
                <a:cs typeface="Founders Grotesk Semibold"/>
                <a:sym typeface="Founders Grotesk Semibold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558800" y="625475"/>
            <a:ext cx="11887201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531374" y="2739396"/>
            <a:ext cx="11938002" cy="6480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Agenda Title"/>
          <p:cNvSpPr txBox="1"/>
          <p:nvPr>
            <p:ph type="title" hasCustomPrompt="1"/>
          </p:nvPr>
        </p:nvSpPr>
        <p:spPr>
          <a:xfrm>
            <a:off x="537833" y="777875"/>
            <a:ext cx="11933568" cy="13963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Agenda Title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2255500" y="9144001"/>
            <a:ext cx="232394" cy="344001"/>
          </a:xfrm>
          <a:prstGeom prst="rect">
            <a:avLst/>
          </a:prstGeom>
          <a:ln w="12700">
            <a:miter lim="400000"/>
          </a:ln>
        </p:spPr>
        <p:txBody>
          <a:bodyPr wrap="none" lIns="27092" tIns="27092" rIns="27092" bIns="27092" anchor="b">
            <a:spAutoFit/>
          </a:bodyPr>
          <a:lstStyle>
            <a:lvl1pPr algn="r">
              <a:spcBef>
                <a:spcPts val="0"/>
              </a:spcBef>
              <a:defRPr spc="18" sz="18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1pPr>
      <a:lvl2pPr marL="0" marR="0" indent="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2pPr>
      <a:lvl3pPr marL="0" marR="0" indent="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3pPr>
      <a:lvl4pPr marL="0" marR="0" indent="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4pPr>
      <a:lvl5pPr marL="0" marR="0" indent="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5pPr>
      <a:lvl6pPr marL="0" marR="0" indent="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6pPr>
      <a:lvl7pPr marL="0" marR="0" indent="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7pPr>
      <a:lvl8pPr marL="0" marR="0" indent="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8pPr>
      <a:lvl9pPr marL="0" marR="0" indent="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9pPr>
    </p:titleStyle>
    <p:bodyStyle>
      <a:lvl1pPr marL="0" marR="0" indent="0" algn="l" defTabSz="33415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Founders Grotesk Semibold"/>
          <a:ea typeface="Founders Grotesk Semibold"/>
          <a:cs typeface="Founders Grotesk Semibold"/>
          <a:sym typeface="Founders Grotesk Semibold"/>
        </a:defRPr>
      </a:lvl1pPr>
      <a:lvl2pPr marL="0" marR="0" indent="0" algn="l" defTabSz="33415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Founders Grotesk Semibold"/>
          <a:ea typeface="Founders Grotesk Semibold"/>
          <a:cs typeface="Founders Grotesk Semibold"/>
          <a:sym typeface="Founders Grotesk Semibold"/>
        </a:defRPr>
      </a:lvl2pPr>
      <a:lvl3pPr marL="0" marR="0" indent="0" algn="l" defTabSz="33415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Founders Grotesk Semibold"/>
          <a:ea typeface="Founders Grotesk Semibold"/>
          <a:cs typeface="Founders Grotesk Semibold"/>
          <a:sym typeface="Founders Grotesk Semibold"/>
        </a:defRPr>
      </a:lvl3pPr>
      <a:lvl4pPr marL="0" marR="0" indent="0" algn="l" defTabSz="33415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Founders Grotesk Semibold"/>
          <a:ea typeface="Founders Grotesk Semibold"/>
          <a:cs typeface="Founders Grotesk Semibold"/>
          <a:sym typeface="Founders Grotesk Semibold"/>
        </a:defRPr>
      </a:lvl4pPr>
      <a:lvl5pPr marL="0" marR="0" indent="0" algn="l" defTabSz="33415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Founders Grotesk Semibold"/>
          <a:ea typeface="Founders Grotesk Semibold"/>
          <a:cs typeface="Founders Grotesk Semibold"/>
          <a:sym typeface="Founders Grotesk Semibold"/>
        </a:defRPr>
      </a:lvl5pPr>
      <a:lvl6pPr marL="0" marR="0" indent="0" algn="l" defTabSz="33415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Founders Grotesk Semibold"/>
          <a:ea typeface="Founders Grotesk Semibold"/>
          <a:cs typeface="Founders Grotesk Semibold"/>
          <a:sym typeface="Founders Grotesk Semibold"/>
        </a:defRPr>
      </a:lvl6pPr>
      <a:lvl7pPr marL="0" marR="0" indent="0" algn="l" defTabSz="33415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Founders Grotesk Semibold"/>
          <a:ea typeface="Founders Grotesk Semibold"/>
          <a:cs typeface="Founders Grotesk Semibold"/>
          <a:sym typeface="Founders Grotesk Semibold"/>
        </a:defRPr>
      </a:lvl7pPr>
      <a:lvl8pPr marL="0" marR="0" indent="0" algn="l" defTabSz="33415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Founders Grotesk Semibold"/>
          <a:ea typeface="Founders Grotesk Semibold"/>
          <a:cs typeface="Founders Grotesk Semibold"/>
          <a:sym typeface="Founders Grotesk Semibold"/>
        </a:defRPr>
      </a:lvl8pPr>
      <a:lvl9pPr marL="0" marR="0" indent="0" algn="l" defTabSz="33415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Founders Grotesk Semibold"/>
          <a:ea typeface="Founders Grotesk Semibold"/>
          <a:cs typeface="Founders Grotesk Semibold"/>
          <a:sym typeface="Founders Grotesk Semibold"/>
        </a:defRPr>
      </a:lvl9pPr>
    </p:bodyStyle>
    <p:otherStyle>
      <a:lvl1pPr marL="0" marR="0" indent="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1pPr>
      <a:lvl2pPr marL="0" marR="0" indent="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2pPr>
      <a:lvl3pPr marL="0" marR="0" indent="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3pPr>
      <a:lvl4pPr marL="0" marR="0" indent="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4pPr>
      <a:lvl5pPr marL="0" marR="0" indent="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5pPr>
      <a:lvl6pPr marL="0" marR="0" indent="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6pPr>
      <a:lvl7pPr marL="0" marR="0" indent="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7pPr>
      <a:lvl8pPr marL="0" marR="0" indent="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8pPr>
      <a:lvl9pPr marL="0" marR="0" indent="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jpeg"/><Relationship Id="rId3" Type="http://schemas.openxmlformats.org/officeDocument/2006/relationships/image" Target="../media/image8.jpe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what_forms_perfect_wave.jpg.jpeg" descr="what_forms_perfect_wave.jpg.jpe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4885" t="0" r="201" b="0"/>
          <a:stretch>
            <a:fillRect/>
          </a:stretch>
        </p:blipFill>
        <p:spPr>
          <a:xfrm>
            <a:off x="0" y="0"/>
            <a:ext cx="13004668" cy="9753600"/>
          </a:xfrm>
          <a:prstGeom prst="rect">
            <a:avLst/>
          </a:prstGeom>
        </p:spPr>
      </p:pic>
      <p:sp>
        <p:nvSpPr>
          <p:cNvPr id="197" name="Line"/>
          <p:cNvSpPr/>
          <p:nvPr/>
        </p:nvSpPr>
        <p:spPr>
          <a:xfrm>
            <a:off x="558852" y="8752030"/>
            <a:ext cx="11873081" cy="2"/>
          </a:xfrm>
          <a:prstGeom prst="line">
            <a:avLst/>
          </a:prstGeom>
          <a:ln w="254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8" name="eliya ZAKAY,  Shalev ATSIS, sam SOTIL"/>
          <p:cNvSpPr txBox="1"/>
          <p:nvPr>
            <p:ph type="body" sz="quarter" idx="1"/>
          </p:nvPr>
        </p:nvSpPr>
        <p:spPr>
          <a:xfrm>
            <a:off x="530018" y="8801100"/>
            <a:ext cx="11938003" cy="344001"/>
          </a:xfrm>
          <a:prstGeom prst="rect">
            <a:avLst/>
          </a:prstGeom>
        </p:spPr>
        <p:txBody>
          <a:bodyPr/>
          <a:lstStyle>
            <a:lvl1pPr>
              <a:defRPr spc="100"/>
            </a:lvl1pPr>
          </a:lstStyle>
          <a:p>
            <a:pPr/>
            <a:r>
              <a:t>eliya ZAKAY,  Shalev ATSIS, sam SOTIL</a:t>
            </a:r>
          </a:p>
        </p:txBody>
      </p:sp>
      <p:sp>
        <p:nvSpPr>
          <p:cNvPr id="199" name="Line"/>
          <p:cNvSpPr/>
          <p:nvPr/>
        </p:nvSpPr>
        <p:spPr>
          <a:xfrm>
            <a:off x="558852" y="6845982"/>
            <a:ext cx="11883047" cy="2"/>
          </a:xfrm>
          <a:prstGeom prst="line">
            <a:avLst/>
          </a:prstGeom>
          <a:ln w="889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00" name="SwellSight"/>
          <p:cNvSpPr txBox="1"/>
          <p:nvPr>
            <p:ph type="title"/>
          </p:nvPr>
        </p:nvSpPr>
        <p:spPr>
          <a:xfrm>
            <a:off x="532751" y="6876001"/>
            <a:ext cx="11933847" cy="1596090"/>
          </a:xfrm>
          <a:prstGeom prst="rect">
            <a:avLst/>
          </a:prstGeom>
        </p:spPr>
        <p:txBody>
          <a:bodyPr/>
          <a:lstStyle>
            <a:lvl1pPr defTabSz="563540">
              <a:defRPr spc="-300" sz="10100"/>
            </a:lvl1pPr>
          </a:lstStyle>
          <a:p>
            <a:pPr/>
            <a:r>
              <a:t>SwellSight</a:t>
            </a:r>
          </a:p>
        </p:txBody>
      </p:sp>
      <p:sp>
        <p:nvSpPr>
          <p:cNvPr id="201" name="Your Smart Guide to Surf Conditions"/>
          <p:cNvSpPr txBox="1"/>
          <p:nvPr>
            <p:ph type="body" idx="22"/>
          </p:nvPr>
        </p:nvSpPr>
        <p:spPr>
          <a:xfrm>
            <a:off x="532751" y="785640"/>
            <a:ext cx="11943814" cy="10071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Your Smart Guide to Surf Conditions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Exploratory Data Analysis (EDA) Summary:…"/>
          <p:cNvSpPr txBox="1"/>
          <p:nvPr>
            <p:ph type="body" idx="1"/>
          </p:nvPr>
        </p:nvSpPr>
        <p:spPr>
          <a:xfrm>
            <a:off x="533399" y="1651000"/>
            <a:ext cx="11240717" cy="7336881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1600"/>
              </a:spcBef>
              <a:defRPr b="1"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Exploratory Data Analysis (EDA) Summary:</a:t>
            </a:r>
          </a:p>
          <a:p>
            <a:pPr marL="0" indent="0" defTabSz="457200">
              <a:lnSpc>
                <a:spcPct val="100000"/>
              </a:lnSpc>
              <a:defRPr spc="0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Wave Height Distribution:</a:t>
            </a: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 u="sng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Range:</a:t>
            </a:r>
            <a:r>
              <a:rPr u="none"/>
              <a:t> 0.5m - 4.0m (log-normal distribution)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 u="sng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Mean:</a:t>
            </a:r>
            <a:r>
              <a:rPr u="none"/>
              <a:t> 2.5 m</a:t>
            </a:r>
          </a:p>
          <a:p>
            <a:pPr marL="0" indent="0" defTabSz="457200">
              <a:lnSpc>
                <a:spcPct val="100000"/>
              </a:lnSpc>
              <a:defRPr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</a:p>
          <a:p>
            <a:pPr marL="0" indent="0" defTabSz="457200">
              <a:lnSpc>
                <a:spcPct val="100000"/>
              </a:lnSpc>
              <a:defRPr spc="0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Input Specifications:</a:t>
            </a: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 u="sng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Image Size:</a:t>
            </a:r>
            <a:r>
              <a:rPr u="none"/>
              <a:t> 512×512 pixels (arbitrary input resolution supported)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 u="sng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Format:</a:t>
            </a:r>
            <a:r>
              <a:rPr u="none"/>
              <a:t> RGB images (JPG/PNG)</a:t>
            </a: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 u="sng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Preprocessing:</a:t>
            </a:r>
            <a:r>
              <a:rPr u="none"/>
              <a:t> ImageNet normalization, aspect ratio preservation</a:t>
            </a:r>
          </a:p>
        </p:txBody>
      </p:sp>
      <p:sp>
        <p:nvSpPr>
          <p:cNvPr id="237" name="Dataset"/>
          <p:cNvSpPr txBox="1"/>
          <p:nvPr/>
        </p:nvSpPr>
        <p:spPr>
          <a:xfrm>
            <a:off x="532751" y="760241"/>
            <a:ext cx="11943814" cy="1447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2" tIns="27092" rIns="27092" bIns="27092">
            <a:normAutofit fontScale="100000" lnSpcReduction="0"/>
          </a:bodyPr>
          <a:lstStyle/>
          <a:p>
            <a:pPr defTabSz="540060">
              <a:lnSpc>
                <a:spcPct val="80000"/>
              </a:lnSpc>
              <a:spcBef>
                <a:spcPts val="0"/>
              </a:spcBef>
              <a:defRPr spc="-100" sz="46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t>Dataset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defTabSz="540060">
              <a:lnSpc>
                <a:spcPct val="80000"/>
              </a:lnSpc>
              <a:spcBef>
                <a:spcPts val="0"/>
              </a:spcBef>
              <a:defRPr spc="-11" sz="11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defTabSz="540060">
              <a:lnSpc>
                <a:spcPct val="80000"/>
              </a:lnSpc>
              <a:spcBef>
                <a:spcPts val="0"/>
              </a:spcBef>
              <a:defRPr spc="-100" sz="4400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Baseline Model Architecture:…"/>
          <p:cNvSpPr txBox="1"/>
          <p:nvPr>
            <p:ph type="body" idx="1"/>
          </p:nvPr>
        </p:nvSpPr>
        <p:spPr>
          <a:xfrm>
            <a:off x="533400" y="1568068"/>
            <a:ext cx="11938000" cy="5626103"/>
          </a:xfrm>
          <a:prstGeom prst="rect">
            <a:avLst/>
          </a:prstGeom>
        </p:spPr>
        <p:txBody>
          <a:bodyPr lIns="50800" tIns="50800" rIns="50800" bIns="50800"/>
          <a:lstStyle/>
          <a:p>
            <a:pPr defTabSz="457200">
              <a:spcBef>
                <a:spcPts val="1600"/>
              </a:spcBef>
              <a:defRPr cap="none"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Baseline Model Architecture:</a:t>
            </a:r>
            <a:endParaRPr b="0"/>
          </a:p>
          <a:p>
            <a:pPr marL="457200" indent="-317500" defTabSz="457200">
              <a:buClr>
                <a:schemeClr val="accent1"/>
              </a:buClr>
              <a:buSzPct val="100000"/>
              <a:buFont typeface="Arial"/>
              <a:buChar char="•"/>
              <a:defRPr b="0" cap="none" spc="0" sz="2800" u="sng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Backbone:</a:t>
            </a:r>
            <a:r>
              <a:rPr u="none"/>
              <a:t> ResNet-50 with ImageNet pre-trained weights.</a:t>
            </a:r>
          </a:p>
          <a:p>
            <a:pPr marL="457200" indent="-317500" defTabSz="457200">
              <a:buClr>
                <a:schemeClr val="accent1"/>
              </a:buClr>
              <a:buSzPct val="100000"/>
              <a:buFont typeface="Arial"/>
              <a:buChar char="•"/>
              <a:defRPr b="0" cap="none" spc="0" sz="2800" u="sng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Architecture:</a:t>
            </a:r>
            <a:r>
              <a:rPr u="none"/>
              <a:t> Shared encoder + task-specific heads</a:t>
            </a:r>
          </a:p>
          <a:p>
            <a:pPr marL="457200" indent="-317500" defTabSz="457200">
              <a:buClr>
                <a:schemeClr val="accent1"/>
              </a:buClr>
              <a:buSzPct val="100000"/>
              <a:buFont typeface="Arial"/>
              <a:buChar char="•"/>
              <a:defRPr b="0" cap="none"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</a:p>
          <a:p>
            <a:pPr marL="457200" indent="-317500" defTabSz="457200">
              <a:buClr>
                <a:schemeClr val="accent1"/>
              </a:buClr>
              <a:buSzPct val="100000"/>
              <a:buFont typeface="Arial"/>
              <a:buChar char="•"/>
              <a:defRPr b="0" cap="none"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</a:p>
          <a:p>
            <a:pPr marL="457200" indent="-317500" defTabSz="457200">
              <a:buClr>
                <a:schemeClr val="accent1"/>
              </a:buClr>
              <a:buSzPct val="100000"/>
              <a:buFont typeface="Arial"/>
              <a:buChar char="•"/>
              <a:defRPr b="0" cap="none"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</a:p>
          <a:p>
            <a:pPr marL="457200" indent="-317500" defTabSz="457200">
              <a:buClr>
                <a:schemeClr val="accent1"/>
              </a:buClr>
              <a:buSzPct val="100000"/>
              <a:buFont typeface="Arial"/>
              <a:buChar char="•"/>
              <a:defRPr b="0" cap="none"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</a:p>
          <a:p>
            <a:pPr marL="457200" indent="-317500" defTabSz="457200">
              <a:buClr>
                <a:schemeClr val="accent1"/>
              </a:buClr>
              <a:buSzPct val="100000"/>
              <a:buFont typeface="Arial"/>
              <a:buChar char="•"/>
              <a:defRPr b="0" cap="none" spc="0" sz="2800" u="sng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Loss Function:</a:t>
            </a:r>
            <a:r>
              <a:rPr u="none"/>
              <a:t> Multi-task weighted loss (Smooth L1 + CrossEntropy)</a:t>
            </a:r>
          </a:p>
          <a:p>
            <a:pPr marL="457200" indent="-317500" defTabSz="457200">
              <a:buClr>
                <a:schemeClr val="accent1"/>
              </a:buClr>
              <a:buSzPct val="100000"/>
              <a:buFont typeface="Arial"/>
              <a:buChar char="•"/>
              <a:defRPr b="0" cap="none" spc="0" sz="2800" u="sng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Training:</a:t>
            </a:r>
            <a:r>
              <a:rPr u="none"/>
              <a:t> AdamW optimizer, cosine annealing scheduler</a:t>
            </a:r>
          </a:p>
        </p:txBody>
      </p:sp>
      <p:sp>
        <p:nvSpPr>
          <p:cNvPr id="240" name="Baseline solution and results"/>
          <p:cNvSpPr txBox="1"/>
          <p:nvPr>
            <p:ph type="title"/>
          </p:nvPr>
        </p:nvSpPr>
        <p:spPr>
          <a:xfrm>
            <a:off x="537834" y="625474"/>
            <a:ext cx="11933567" cy="1396312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pc="-100" sz="4800"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Baseline solution and results</a:t>
            </a:r>
          </a:p>
        </p:txBody>
      </p:sp>
      <p:sp>
        <p:nvSpPr>
          <p:cNvPr id="241" name="Height Head: Linear(2048→512→1) with ReLU + Dropout(0.3)…"/>
          <p:cNvSpPr txBox="1"/>
          <p:nvPr/>
        </p:nvSpPr>
        <p:spPr>
          <a:xfrm>
            <a:off x="1045544" y="3271720"/>
            <a:ext cx="10654692" cy="1545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04800" indent="-304800">
              <a:spcBef>
                <a:spcPts val="300"/>
              </a:spcBef>
              <a:buClr>
                <a:schemeClr val="accent1"/>
              </a:buClr>
              <a:buSzPct val="100000"/>
              <a:buChar char="-"/>
              <a:defRPr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Height Head: Linear(2048→512→1) with ReLU + Dropout(0.3)</a:t>
            </a:r>
          </a:p>
          <a:p>
            <a:pPr marL="304800" indent="-304800">
              <a:spcBef>
                <a:spcPts val="300"/>
              </a:spcBef>
              <a:buClr>
                <a:schemeClr val="accent1"/>
              </a:buClr>
              <a:buSzPct val="100000"/>
              <a:buChar char="-"/>
              <a:defRPr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Type Head: Linear(2048→512→4) with ReLU + Dropout(0.3)</a:t>
            </a:r>
            <a:endParaRPr spc="-12" sz="1200">
              <a:latin typeface="Times Roman"/>
              <a:ea typeface="Times Roman"/>
              <a:cs typeface="Times Roman"/>
              <a:sym typeface="Times Roman"/>
            </a:endParaRPr>
          </a:p>
          <a:p>
            <a:pPr marL="304800" indent="-304800">
              <a:spcBef>
                <a:spcPts val="300"/>
              </a:spcBef>
              <a:buClr>
                <a:schemeClr val="accent1"/>
              </a:buClr>
              <a:buSzPct val="100000"/>
              <a:buChar char="-"/>
              <a:defRPr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Direction Head: Linear(2048→256→3) with ReLU + Dropout(0.3)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ynthetic data results:"/>
          <p:cNvSpPr txBox="1"/>
          <p:nvPr>
            <p:ph type="body" sz="quarter" idx="1"/>
          </p:nvPr>
        </p:nvSpPr>
        <p:spPr>
          <a:xfrm>
            <a:off x="533400" y="1568068"/>
            <a:ext cx="11938000" cy="1601336"/>
          </a:xfrm>
          <a:prstGeom prst="rect">
            <a:avLst/>
          </a:prstGeom>
        </p:spPr>
        <p:txBody>
          <a:bodyPr lIns="50800" tIns="50800" rIns="50800" bIns="50800"/>
          <a:lstStyle>
            <a:lvl1pPr defTabSz="457200">
              <a:spcBef>
                <a:spcPts val="1600"/>
              </a:spcBef>
              <a:defRPr cap="none"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</a:lstStyle>
          <a:p>
            <a:pPr/>
            <a:r>
              <a:t>Synthetic data results:</a:t>
            </a:r>
          </a:p>
        </p:txBody>
      </p:sp>
      <p:sp>
        <p:nvSpPr>
          <p:cNvPr id="244" name="Baseline solution and results"/>
          <p:cNvSpPr txBox="1"/>
          <p:nvPr>
            <p:ph type="title"/>
          </p:nvPr>
        </p:nvSpPr>
        <p:spPr>
          <a:xfrm>
            <a:off x="537834" y="625474"/>
            <a:ext cx="11933567" cy="1396312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pc="-100" sz="4800"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Baseline solution and results</a:t>
            </a:r>
          </a:p>
        </p:txBody>
      </p:sp>
      <p:pic>
        <p:nvPicPr>
          <p:cNvPr id="245" name="f17e81a0-a076-41b8-a6b5-75040490d9a8.JPG" descr="f17e81a0-a076-41b8-a6b5-75040490d9a8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4809" y="2934674"/>
            <a:ext cx="8123326" cy="48739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Baseline solution and results"/>
          <p:cNvSpPr txBox="1"/>
          <p:nvPr>
            <p:ph type="title"/>
          </p:nvPr>
        </p:nvSpPr>
        <p:spPr>
          <a:xfrm>
            <a:off x="537834" y="625474"/>
            <a:ext cx="11933567" cy="1396312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pc="-100" sz="4800"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Baseline solution and results</a:t>
            </a:r>
          </a:p>
        </p:txBody>
      </p:sp>
      <p:pic>
        <p:nvPicPr>
          <p:cNvPr id="248" name="c68ed766-6939-428c-b963-2dd922b8a1a4.JPG" descr="c68ed766-6939-428c-b963-2dd922b8a1a4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23503" y="4345054"/>
            <a:ext cx="5487364" cy="41155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49" name="58c50d6e-dde3-429b-8bed-436ec5b77877.JPG" descr="58c50d6e-dde3-429b-8bed-436ec5b77877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9189" y="2352693"/>
            <a:ext cx="6380032" cy="3828020"/>
          </a:xfrm>
          <a:prstGeom prst="rect">
            <a:avLst/>
          </a:prstGeom>
          <a:ln w="12700">
            <a:miter lim="400000"/>
          </a:ln>
        </p:spPr>
      </p:pic>
      <p:sp>
        <p:nvSpPr>
          <p:cNvPr id="250" name="Synthetic data results:"/>
          <p:cNvSpPr txBox="1"/>
          <p:nvPr>
            <p:ph type="body" sz="quarter" idx="1"/>
          </p:nvPr>
        </p:nvSpPr>
        <p:spPr>
          <a:xfrm>
            <a:off x="533400" y="1568068"/>
            <a:ext cx="11938000" cy="1601336"/>
          </a:xfrm>
          <a:prstGeom prst="rect">
            <a:avLst/>
          </a:prstGeom>
        </p:spPr>
        <p:txBody>
          <a:bodyPr lIns="50800" tIns="50800" rIns="50800" bIns="50800"/>
          <a:lstStyle>
            <a:lvl1pPr defTabSz="457200">
              <a:spcBef>
                <a:spcPts val="1600"/>
              </a:spcBef>
              <a:defRPr cap="none"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</a:lstStyle>
          <a:p>
            <a:pPr/>
            <a:r>
              <a:t>Synthetic data results: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reliminary Results (Evaluation):…"/>
          <p:cNvSpPr txBox="1"/>
          <p:nvPr>
            <p:ph type="body" idx="1"/>
          </p:nvPr>
        </p:nvSpPr>
        <p:spPr>
          <a:xfrm>
            <a:off x="533400" y="1568068"/>
            <a:ext cx="11938000" cy="5626103"/>
          </a:xfrm>
          <a:prstGeom prst="rect">
            <a:avLst/>
          </a:prstGeom>
        </p:spPr>
        <p:txBody>
          <a:bodyPr lIns="50800" tIns="50800" rIns="50800" bIns="50800"/>
          <a:lstStyle/>
          <a:p>
            <a:pPr defTabSz="457200">
              <a:spcBef>
                <a:spcPts val="1600"/>
              </a:spcBef>
              <a:defRPr cap="none"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Preliminary Results (Evaluation):</a:t>
            </a:r>
            <a:endParaRPr b="0"/>
          </a:p>
          <a:p>
            <a:pPr marL="457200" indent="-317500" defTabSz="457200">
              <a:buClr>
                <a:schemeClr val="accent1"/>
              </a:buClr>
              <a:buSzPct val="100000"/>
              <a:buFont typeface="Arial"/>
              <a:buChar char="•"/>
              <a:defRPr b="0" cap="none" spc="0" sz="2800" u="sng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Synthetic data generation:</a:t>
            </a:r>
            <a:r>
              <a:rPr u="none"/>
              <a:t> synthetic beach cam images quality and accuracy are insufficient.  </a:t>
            </a:r>
          </a:p>
          <a:p>
            <a:pPr marL="457200" indent="-317500" defTabSz="457200">
              <a:buClr>
                <a:schemeClr val="accent1"/>
              </a:buClr>
              <a:buSzPct val="100000"/>
              <a:buFont typeface="Arial"/>
              <a:buChar char="•"/>
              <a:defRPr b="0" cap="none"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</a:p>
          <a:p>
            <a:pPr defTabSz="457200">
              <a:defRPr b="0" cap="none" spc="0"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defTabSz="457200">
              <a:spcBef>
                <a:spcPts val="1600"/>
              </a:spcBef>
              <a:defRPr cap="none"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Error Analysis:</a:t>
            </a:r>
            <a:endParaRPr b="0"/>
          </a:p>
          <a:p>
            <a:pPr marL="457200" indent="-317500" defTabSz="457200">
              <a:buClr>
                <a:schemeClr val="accent1"/>
              </a:buClr>
              <a:buSzPct val="100000"/>
              <a:buFont typeface="Arial"/>
              <a:buChar char="•"/>
              <a:defRPr b="0" cap="none" spc="0" sz="2800" u="sng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Issue:</a:t>
            </a:r>
            <a:r>
              <a:rPr u="none"/>
              <a:t> The model analysis of the real dataset does not function well. it leads to bad synthetic data generation. </a:t>
            </a:r>
          </a:p>
          <a:p>
            <a:pPr marL="457200" indent="-317500" defTabSz="457200">
              <a:buClr>
                <a:schemeClr val="accent1"/>
              </a:buClr>
              <a:buSzPct val="100000"/>
              <a:buFont typeface="Arial"/>
              <a:buChar char="•"/>
              <a:defRPr b="0" cap="none" spc="0" sz="2800" u="sng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Action item:</a:t>
            </a:r>
            <a:r>
              <a:rPr u="none"/>
              <a:t> understanding RCA to solve the issue.</a:t>
            </a:r>
          </a:p>
        </p:txBody>
      </p:sp>
      <p:sp>
        <p:nvSpPr>
          <p:cNvPr id="253" name="Baseline solution and results"/>
          <p:cNvSpPr txBox="1"/>
          <p:nvPr>
            <p:ph type="title"/>
          </p:nvPr>
        </p:nvSpPr>
        <p:spPr>
          <a:xfrm>
            <a:off x="537834" y="625474"/>
            <a:ext cx="11933567" cy="1396312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pc="-100" sz="4800"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Baseline solution and results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n"/>
          <p:cNvSpPr txBox="1"/>
          <p:nvPr>
            <p:ph type="title"/>
          </p:nvPr>
        </p:nvSpPr>
        <p:spPr>
          <a:xfrm>
            <a:off x="537834" y="777874"/>
            <a:ext cx="11933567" cy="1396312"/>
          </a:xfrm>
          <a:prstGeom prst="rect">
            <a:avLst/>
          </a:prstGeom>
        </p:spPr>
        <p:txBody>
          <a:bodyPr/>
          <a:lstStyle/>
          <a:p>
            <a:pPr>
              <a:defRPr spc="-100" sz="5800"/>
            </a:pPr>
            <a:r>
              <a:t>Plan</a:t>
            </a:r>
            <a:r>
              <a:rPr sz="4800"/>
              <a:t> </a:t>
            </a:r>
          </a:p>
        </p:txBody>
      </p:sp>
      <p:graphicFrame>
        <p:nvGraphicFramePr>
          <p:cNvPr id="256" name="Table 1"/>
          <p:cNvGraphicFramePr/>
          <p:nvPr/>
        </p:nvGraphicFramePr>
        <p:xfrm>
          <a:off x="1440779" y="2301183"/>
          <a:ext cx="10123239" cy="58039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159000"/>
                <a:gridCol w="2921000"/>
                <a:gridCol w="2921000"/>
                <a:gridCol w="2122238"/>
              </a:tblGrid>
              <a:tr h="1160780"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2D2157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Step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FFFFF">
                        <a:alpha val="153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2D2157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Scope/Models Used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FFFFF">
                        <a:alpha val="153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4" sz="2400">
                          <a:solidFill>
                            <a:srgbClr val="2D2157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Expected Outcome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FFFFF">
                        <a:alpha val="153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4" sz="2400">
                          <a:solidFill>
                            <a:srgbClr val="2D2157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Due Date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FFFFF">
                        <a:alpha val="15324"/>
                      </a:srgbClr>
                    </a:solidFill>
                  </a:tcPr>
                </a:tc>
              </a:tr>
              <a:tr h="1160780"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Model Tuning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T w="12700">
                      <a:solidFill>
                        <a:srgbClr val="FFFFFF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Multi-Task Backbone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FFFFFF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Improved F1-Scores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FFFFFF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8" sz="2800">
                          <a:solidFill>
                            <a:srgbClr val="FFFFF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Week 9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</a:tcPr>
                </a:tc>
              </a:tr>
              <a:tr h="1160780"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Domain Adaptation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Noise/Lighting Augmentation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Better real-world accuracy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8" sz="2800">
                          <a:solidFill>
                            <a:srgbClr val="FFFFF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Week 10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FFFFFF"/>
                      </a:solidFill>
                      <a:miter lim="400000"/>
                    </a:lnR>
                  </a:tcPr>
                </a:tc>
              </a:tr>
              <a:tr h="1160780"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Final Testing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Real-world Validation Set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Visual consistency report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8" sz="2800">
                          <a:solidFill>
                            <a:srgbClr val="FFFFF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Week 11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FFFFFF"/>
                      </a:solidFill>
                      <a:miter lim="400000"/>
                    </a:lnR>
                  </a:tcPr>
                </a:tc>
              </a:tr>
              <a:tr h="1160780"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Final Wrap-up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Documentation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Prepare Final Presentation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8" sz="2800">
                          <a:solidFill>
                            <a:srgbClr val="FFFFF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Week 12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FFFFFF"/>
                      </a:solidFill>
                      <a:miter lim="400000"/>
                    </a:lnR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reate depth maps from your real dataset…"/>
          <p:cNvSpPr txBox="1"/>
          <p:nvPr>
            <p:ph type="body" sz="half" idx="1"/>
          </p:nvPr>
        </p:nvSpPr>
        <p:spPr>
          <a:xfrm>
            <a:off x="533400" y="2514757"/>
            <a:ext cx="11938000" cy="271298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457200" indent="-317500" defTabSz="457200">
              <a:buClr>
                <a:schemeClr val="accent1"/>
              </a:buClr>
              <a:buSzPct val="100000"/>
              <a:buFont typeface="Arial"/>
              <a:buChar char="•"/>
              <a:defRPr b="0" cap="none"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Create depth maps from your real dataset</a:t>
            </a:r>
          </a:p>
          <a:p>
            <a:pPr marL="457200" indent="-317500" defTabSz="457200">
              <a:buClr>
                <a:schemeClr val="accent1"/>
              </a:buClr>
              <a:buSzPct val="100000"/>
              <a:buFont typeface="Arial"/>
              <a:buChar char="•"/>
              <a:defRPr b="0" cap="none"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Use MiDaS model in order to create the depth maps</a:t>
            </a:r>
          </a:p>
          <a:p>
            <a:pPr marL="457200" indent="-317500" defTabSz="457200">
              <a:buClr>
                <a:schemeClr val="accent1"/>
              </a:buClr>
              <a:buSzPct val="100000"/>
              <a:buFont typeface="Arial"/>
              <a:buChar char="•"/>
              <a:defRPr b="0" cap="none"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Preform data augmentation from the depth maps</a:t>
            </a:r>
          </a:p>
          <a:p>
            <a:pPr marL="457200" indent="-317500" defTabSz="457200">
              <a:buClr>
                <a:schemeClr val="accent1"/>
              </a:buClr>
              <a:buSzPct val="100000"/>
              <a:buFont typeface="Arial"/>
              <a:buChar char="•"/>
              <a:defRPr b="0" cap="none"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Data augmentation should be preformed with different attributes </a:t>
            </a:r>
          </a:p>
          <a:p>
            <a:pPr marL="457200" indent="-317500" defTabSz="457200">
              <a:buClr>
                <a:schemeClr val="accent1"/>
              </a:buClr>
              <a:buSzPct val="100000"/>
              <a:buFont typeface="Arial"/>
              <a:buChar char="•"/>
              <a:defRPr b="0" cap="none"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Use controlNet to create synthetic images from the depth maps</a:t>
            </a:r>
          </a:p>
        </p:txBody>
      </p:sp>
      <p:sp>
        <p:nvSpPr>
          <p:cNvPr id="259" name="Feedback"/>
          <p:cNvSpPr txBox="1"/>
          <p:nvPr>
            <p:ph type="title"/>
          </p:nvPr>
        </p:nvSpPr>
        <p:spPr>
          <a:xfrm>
            <a:off x="4909966" y="1073779"/>
            <a:ext cx="3184869" cy="1018076"/>
          </a:xfrm>
          <a:prstGeom prst="rect">
            <a:avLst/>
          </a:prstGeom>
        </p:spPr>
        <p:txBody>
          <a:bodyPr/>
          <a:lstStyle>
            <a:lvl1pPr defTabSz="581151">
              <a:lnSpc>
                <a:spcPct val="80000"/>
              </a:lnSpc>
              <a:defRPr spc="-100" sz="6000"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Feedback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Built a labeled real beach-image dataset and split it into train, validation, and test sets.…"/>
          <p:cNvSpPr txBox="1"/>
          <p:nvPr/>
        </p:nvSpPr>
        <p:spPr>
          <a:xfrm>
            <a:off x="533400" y="2514600"/>
            <a:ext cx="11938000" cy="43198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457200" indent="-317500" defTabSz="457200"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Char char="•"/>
              <a:defRPr spc="0"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Built a labeled real beach-image dataset and split it into train, validation, and test sets.</a:t>
            </a:r>
          </a:p>
          <a:p>
            <a:pPr marL="457200" indent="-317500" defTabSz="457200">
              <a:spcBef>
                <a:spcPts val="0"/>
              </a:spcBef>
              <a:buClr>
                <a:schemeClr val="accent1"/>
              </a:buClr>
              <a:buSzPct val="100000"/>
              <a:buFont typeface="Arial"/>
              <a:buChar char="•"/>
              <a:defRPr spc="0"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Generated depth maps for the real images using a DPT depth model, then applied depth augmentations to increase variation.</a:t>
            </a:r>
          </a:p>
          <a:p>
            <a:pPr marL="457200" indent="-317500" defTabSz="457200">
              <a:spcBef>
                <a:spcPts val="1600"/>
              </a:spcBef>
              <a:buClr>
                <a:schemeClr val="accent1"/>
              </a:buClr>
              <a:buSzPct val="100000"/>
              <a:buFont typeface="Arial"/>
              <a:buChar char="•"/>
              <a:defRPr spc="0"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Used SDXL + ControlNet Depth to synthesize photorealistic wave images from the augmented depth maps, and also generated extra parameter-based depth maps to cover more wave types, directions, and heights.</a:t>
            </a:r>
          </a:p>
        </p:txBody>
      </p:sp>
      <p:sp>
        <p:nvSpPr>
          <p:cNvPr id="262" name="Actual Implementation"/>
          <p:cNvSpPr txBox="1"/>
          <p:nvPr/>
        </p:nvSpPr>
        <p:spPr>
          <a:xfrm>
            <a:off x="3183128" y="1079500"/>
            <a:ext cx="6638543" cy="9184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10708">
              <a:lnSpc>
                <a:spcPct val="80000"/>
              </a:lnSpc>
              <a:spcBef>
                <a:spcPts val="0"/>
              </a:spcBef>
              <a:defRPr spc="-100" sz="53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Actual Implementation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roject Motivation and Core Specifications…"/>
          <p:cNvSpPr txBox="1"/>
          <p:nvPr>
            <p:ph type="body" sz="half" idx="1"/>
          </p:nvPr>
        </p:nvSpPr>
        <p:spPr>
          <a:xfrm>
            <a:off x="533400" y="2181904"/>
            <a:ext cx="11938000" cy="3196903"/>
          </a:xfrm>
          <a:prstGeom prst="rect">
            <a:avLst/>
          </a:prstGeom>
        </p:spPr>
        <p:txBody>
          <a:bodyPr lIns="50800" tIns="50800" rIns="50800" bIns="50800"/>
          <a:lstStyle/>
          <a:p>
            <a:pPr>
              <a:spcBef>
                <a:spcPts val="1800"/>
              </a:spcBef>
              <a:defRPr cap="none" spc="-100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Project Motivation and Core Specifications</a:t>
            </a:r>
            <a:endParaRPr spc="-28"/>
          </a:p>
          <a:p>
            <a:pPr marL="304800" indent="-304800">
              <a:spcBef>
                <a:spcPts val="1800"/>
              </a:spcBef>
              <a:buClr>
                <a:schemeClr val="accent1"/>
              </a:buClr>
              <a:buSzPct val="100000"/>
              <a:buChar char="•"/>
              <a:defRPr b="0" cap="none" spc="-100" sz="2800" u="sng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Goal:</a:t>
            </a:r>
            <a:r>
              <a:rPr u="none"/>
              <a:t> Provide objective surf metrics from 2D images.</a:t>
            </a:r>
            <a:endParaRPr spc="-28"/>
          </a:p>
          <a:p>
            <a:pPr marL="304800" indent="-304800">
              <a:spcBef>
                <a:spcPts val="1800"/>
              </a:spcBef>
              <a:buClr>
                <a:schemeClr val="accent1"/>
              </a:buClr>
              <a:buSzPct val="100000"/>
              <a:buChar char="•"/>
              <a:defRPr b="0" cap="none" spc="-100" sz="2800" u="sng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Core Task:</a:t>
            </a:r>
            <a:r>
              <a:rPr u="none"/>
              <a:t> Multi-task computer vision model predicting:</a:t>
            </a:r>
          </a:p>
        </p:txBody>
      </p:sp>
      <p:sp>
        <p:nvSpPr>
          <p:cNvPr id="204" name="Project Review"/>
          <p:cNvSpPr txBox="1"/>
          <p:nvPr>
            <p:ph type="title"/>
          </p:nvPr>
        </p:nvSpPr>
        <p:spPr>
          <a:xfrm>
            <a:off x="537834" y="625474"/>
            <a:ext cx="11933567" cy="1396312"/>
          </a:xfrm>
          <a:prstGeom prst="rect">
            <a:avLst/>
          </a:prstGeom>
        </p:spPr>
        <p:txBody>
          <a:bodyPr/>
          <a:lstStyle>
            <a:lvl1pPr>
              <a:defRPr spc="-200" sz="6200"/>
            </a:lvl1pPr>
          </a:lstStyle>
          <a:p>
            <a:pPr/>
            <a:r>
              <a:t>Project Review</a:t>
            </a:r>
          </a:p>
        </p:txBody>
      </p:sp>
      <p:sp>
        <p:nvSpPr>
          <p:cNvPr id="205" name="Wave height (regression: 0.1-10.0)…"/>
          <p:cNvSpPr txBox="1"/>
          <p:nvPr/>
        </p:nvSpPr>
        <p:spPr>
          <a:xfrm>
            <a:off x="1062368" y="4206365"/>
            <a:ext cx="11215117" cy="20030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04800" indent="-304800">
              <a:spcBef>
                <a:spcPts val="300"/>
              </a:spcBef>
              <a:buClr>
                <a:schemeClr val="accent1"/>
              </a:buClr>
              <a:buSzPct val="100000"/>
              <a:buChar char="-"/>
              <a:defRPr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Wave height (regression: 0.1-10.0)</a:t>
            </a:r>
          </a:p>
          <a:p>
            <a:pPr marL="304800" indent="-304800">
              <a:spcBef>
                <a:spcPts val="300"/>
              </a:spcBef>
              <a:buClr>
                <a:schemeClr val="accent1"/>
              </a:buClr>
              <a:buSzPct val="100000"/>
              <a:buChar char="-"/>
              <a:defRPr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Wave breaking style (4-class classification: A_FRAME, CLOSEOUT,     BEACH_BREAK, POINT_BREAK)</a:t>
            </a:r>
          </a:p>
          <a:p>
            <a:pPr marL="304800" indent="-304800">
              <a:spcBef>
                <a:spcPts val="300"/>
              </a:spcBef>
              <a:buClr>
                <a:schemeClr val="accent1"/>
              </a:buClr>
              <a:buSzPct val="100000"/>
              <a:buChar char="-"/>
              <a:defRPr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Wave direction (3-class classification: LEFT, RIGHT, BOTH)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hanges from Proposal…"/>
          <p:cNvSpPr txBox="1"/>
          <p:nvPr>
            <p:ph type="body" idx="1"/>
          </p:nvPr>
        </p:nvSpPr>
        <p:spPr>
          <a:xfrm>
            <a:off x="533400" y="2184400"/>
            <a:ext cx="11938000" cy="5626100"/>
          </a:xfrm>
          <a:prstGeom prst="rect">
            <a:avLst/>
          </a:prstGeom>
        </p:spPr>
        <p:txBody>
          <a:bodyPr lIns="50800" tIns="50800" rIns="50800" bIns="50800"/>
          <a:lstStyle/>
          <a:p>
            <a:pPr>
              <a:spcBef>
                <a:spcPts val="2200"/>
              </a:spcBef>
              <a:defRPr cap="none" spc="-100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Changes from Proposal</a:t>
            </a:r>
            <a:endParaRPr spc="-28"/>
          </a:p>
          <a:p>
            <a:pPr marL="261256" indent="-261256">
              <a:spcBef>
                <a:spcPts val="1800"/>
              </a:spcBef>
              <a:buClr>
                <a:schemeClr val="accent1"/>
              </a:buClr>
              <a:buSzPct val="100000"/>
              <a:buChar char="•"/>
              <a:defRPr b="0" cap="none" spc="-100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Originally: Model predicts parameters, then a separate system converts them into a “Surf Score”.</a:t>
            </a:r>
            <a:endParaRPr spc="-28"/>
          </a:p>
          <a:p>
            <a:pPr marL="261256" indent="-261256">
              <a:spcBef>
                <a:spcPts val="1800"/>
              </a:spcBef>
              <a:buClr>
                <a:schemeClr val="accent1"/>
              </a:buClr>
              <a:buSzPct val="100000"/>
              <a:buChar char="•"/>
              <a:defRPr b="0" cap="none" spc="-100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Now: We do </a:t>
            </a:r>
            <a:r>
              <a:rPr u="sng"/>
              <a:t>not</a:t>
            </a:r>
            <a:r>
              <a:t> build the scoring system, our project output is parameters only.</a:t>
            </a:r>
            <a:endParaRPr spc="-28"/>
          </a:p>
          <a:p>
            <a:pPr marL="261256" indent="-261256">
              <a:spcBef>
                <a:spcPts val="1800"/>
              </a:spcBef>
              <a:buClr>
                <a:schemeClr val="accent1"/>
              </a:buClr>
              <a:buSzPct val="100000"/>
              <a:buChar char="•"/>
              <a:defRPr b="0" cap="none" spc="-100" sz="2800" u="sng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Deliverable (Model):</a:t>
            </a:r>
            <a:r>
              <a:rPr u="none"/>
              <a:t> Image → {Height, Type, Direction}.</a:t>
            </a:r>
            <a:endParaRPr spc="-28"/>
          </a:p>
          <a:p>
            <a:pPr marL="261256" indent="-261256">
              <a:spcBef>
                <a:spcPts val="1800"/>
              </a:spcBef>
              <a:buClr>
                <a:schemeClr val="accent1"/>
              </a:buClr>
              <a:buSzPct val="100000"/>
              <a:buChar char="•"/>
              <a:defRPr b="0" cap="none" spc="-100" sz="2800" u="sng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Data generation:</a:t>
            </a:r>
            <a:r>
              <a:rPr u="none"/>
              <a:t> parameters → depth map (beach camera) → ControlNet → photorealistic images with automatic labels.</a:t>
            </a:r>
          </a:p>
        </p:txBody>
      </p:sp>
      <p:sp>
        <p:nvSpPr>
          <p:cNvPr id="208" name="Project Review"/>
          <p:cNvSpPr txBox="1"/>
          <p:nvPr>
            <p:ph type="title"/>
          </p:nvPr>
        </p:nvSpPr>
        <p:spPr>
          <a:xfrm>
            <a:off x="537834" y="625474"/>
            <a:ext cx="11933567" cy="1396312"/>
          </a:xfrm>
          <a:prstGeom prst="rect">
            <a:avLst/>
          </a:prstGeom>
        </p:spPr>
        <p:txBody>
          <a:bodyPr/>
          <a:lstStyle>
            <a:lvl1pPr>
              <a:defRPr spc="-200" sz="6200"/>
            </a:lvl1pPr>
          </a:lstStyle>
          <a:p>
            <a:pPr/>
            <a:r>
              <a:t>Project Review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Novelty &amp; Contribution:…"/>
          <p:cNvSpPr txBox="1"/>
          <p:nvPr>
            <p:ph type="body" idx="1"/>
          </p:nvPr>
        </p:nvSpPr>
        <p:spPr>
          <a:xfrm>
            <a:off x="533400" y="2184400"/>
            <a:ext cx="11938000" cy="5626100"/>
          </a:xfrm>
          <a:prstGeom prst="rect">
            <a:avLst/>
          </a:prstGeom>
        </p:spPr>
        <p:txBody>
          <a:bodyPr lIns="50800" tIns="50800" rIns="50800" bIns="50800"/>
          <a:lstStyle/>
          <a:p>
            <a:pPr>
              <a:spcBef>
                <a:spcPts val="1800"/>
              </a:spcBef>
              <a:defRPr cap="none" spc="-100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Novelty &amp; Contribution:</a:t>
            </a:r>
            <a:endParaRPr spc="-28"/>
          </a:p>
          <a:p>
            <a:pPr marL="261256" indent="-261256">
              <a:spcBef>
                <a:spcPts val="1800"/>
              </a:spcBef>
              <a:buClr>
                <a:schemeClr val="accent1"/>
              </a:buClr>
              <a:buSzPct val="100000"/>
              <a:buChar char="•"/>
              <a:defRPr b="0" cap="none" spc="-100" sz="2800" u="sng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Multi-task Architecture:</a:t>
            </a:r>
            <a:r>
              <a:rPr u="none"/>
              <a:t> Single model handling regression + dual classification tasks</a:t>
            </a:r>
            <a:endParaRPr spc="-28"/>
          </a:p>
          <a:p>
            <a:pPr marL="261256" indent="-261256">
              <a:spcBef>
                <a:spcPts val="1800"/>
              </a:spcBef>
              <a:buClr>
                <a:schemeClr val="accent1"/>
              </a:buClr>
              <a:buSzPct val="100000"/>
              <a:buChar char="•"/>
              <a:defRPr b="0" cap="none" spc="-100" sz="2800" u="sng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Synthetic Data Pipeline:</a:t>
            </a:r>
            <a:r>
              <a:rPr u="none"/>
              <a:t> Depth map-guided wave generation using ControlNet + Stable Diffusion.</a:t>
            </a:r>
            <a:endParaRPr spc="-28"/>
          </a:p>
          <a:p>
            <a:pPr marL="261256" indent="-261256">
              <a:spcBef>
                <a:spcPts val="1800"/>
              </a:spcBef>
              <a:buClr>
                <a:schemeClr val="accent1"/>
              </a:buClr>
              <a:buSzPct val="100000"/>
              <a:buChar char="•"/>
              <a:defRPr b="0" cap="none" spc="-100" sz="2800" u="sng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Real-Synthetic Integration:</a:t>
            </a:r>
            <a:r>
              <a:rPr u="none"/>
              <a:t> Mixed training approach (25% real, 75% synthetic data).</a:t>
            </a:r>
            <a:endParaRPr spc="-28"/>
          </a:p>
          <a:p>
            <a:pPr marL="261256" indent="-261256">
              <a:spcBef>
                <a:spcPts val="1800"/>
              </a:spcBef>
              <a:buClr>
                <a:schemeClr val="accent1"/>
              </a:buClr>
              <a:buSzPct val="100000"/>
              <a:buChar char="•"/>
              <a:defRPr b="0" cap="none" spc="-100" sz="2800" u="sng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Domain-Specific Innovation:</a:t>
            </a:r>
            <a:r>
              <a:rPr u="none"/>
              <a:t> First application of depth-controlled diffusion models for oceanographic data.</a:t>
            </a:r>
          </a:p>
        </p:txBody>
      </p:sp>
      <p:sp>
        <p:nvSpPr>
          <p:cNvPr id="211" name="Project Review"/>
          <p:cNvSpPr txBox="1"/>
          <p:nvPr>
            <p:ph type="title"/>
          </p:nvPr>
        </p:nvSpPr>
        <p:spPr>
          <a:xfrm>
            <a:off x="537834" y="625474"/>
            <a:ext cx="11933567" cy="1396312"/>
          </a:xfrm>
          <a:prstGeom prst="rect">
            <a:avLst/>
          </a:prstGeom>
        </p:spPr>
        <p:txBody>
          <a:bodyPr/>
          <a:lstStyle>
            <a:lvl1pPr>
              <a:defRPr spc="-200" sz="6200"/>
            </a:lvl1pPr>
          </a:lstStyle>
          <a:p>
            <a:pPr/>
            <a:r>
              <a:t>Project Review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3" name="Table 1"/>
          <p:cNvGraphicFramePr/>
          <p:nvPr/>
        </p:nvGraphicFramePr>
        <p:xfrm>
          <a:off x="533400" y="3718736"/>
          <a:ext cx="11937326" cy="44704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1903977"/>
                <a:gridCol w="1610905"/>
                <a:gridCol w="2200664"/>
                <a:gridCol w="1566979"/>
                <a:gridCol w="4654801"/>
              </a:tblGrid>
              <a:tr h="660400"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Paper / Year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Task 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Methods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Data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Relation to SwellSight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270000"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Zhang et al. (ControlNet, 2023)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100"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Conditional Image Generation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Adding spatial conditioning to Diffusion models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1" sz="2100"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Large Scale (LAION)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21" sz="2100">
                          <a:solidFill>
                            <a:srgbClr val="000000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defRPr>
                      </a:pPr>
                      <a:r>
                        <a:t>Foundation for our Data Gen: We use this to turn Depth Maps into Waves.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1270000">
                <a:tc>
                  <a:txBody>
                    <a:bodyPr/>
                    <a:lstStyle/>
                    <a:p>
                      <a:pPr algn="l">
                        <a:defRPr spc="21" sz="2100">
                          <a:solidFill>
                            <a:srgbClr val="000000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defRPr>
                      </a:pPr>
                      <a:r>
                        <a:t>Wouters et al. (SurfNet, 2019)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100"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Wave Classification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21" sz="2100">
                          <a:solidFill>
                            <a:srgbClr val="000000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defRPr>
                      </a:pPr>
                      <a:r>
                        <a:t>CNN for classifying surf height ranges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21" sz="2100">
                          <a:solidFill>
                            <a:srgbClr val="000000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defRPr>
                      </a:pPr>
                      <a:r>
                        <a:t>Real images (scraped)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21" sz="2100">
                          <a:solidFill>
                            <a:srgbClr val="000000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defRPr>
                      </a:pPr>
                      <a:r>
                        <a:t>Baseline Task: Similar classification goal, but we add precise regression &amp; synthesis.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1270000">
                <a:tc>
                  <a:txBody>
                    <a:bodyPr/>
                    <a:lstStyle/>
                    <a:p>
                      <a:pPr algn="l">
                        <a:defRPr spc="21" sz="2100">
                          <a:solidFill>
                            <a:srgbClr val="000000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defRPr>
                      </a:pPr>
                      <a:r>
                        <a:t>Bhat et al. (AdaBins, 2021)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100"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Depth Estimation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21" sz="2100">
                          <a:solidFill>
                            <a:srgbClr val="000000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defRPr>
                      </a:pPr>
                      <a:r>
                        <a:t>Transformer-based depth estimation from 2D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pc="21" sz="2100">
                          <a:solidFill>
                            <a:srgbClr val="000000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defRPr>
                      </a:pPr>
                      <a:r>
                        <a:t>NYU Depth V2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spcBef>
                          <a:spcPts val="3200"/>
                        </a:spcBef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z="2100"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Inverse Problem: They go → Depth;            We go Depth → 2D to create training data.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</a:tbl>
          </a:graphicData>
        </a:graphic>
      </p:graphicFrame>
      <p:sp>
        <p:nvSpPr>
          <p:cNvPr id="214" name="Previous Work"/>
          <p:cNvSpPr txBox="1"/>
          <p:nvPr>
            <p:ph type="title"/>
          </p:nvPr>
        </p:nvSpPr>
        <p:spPr>
          <a:xfrm>
            <a:off x="538900" y="622299"/>
            <a:ext cx="11938003" cy="1396312"/>
          </a:xfrm>
          <a:prstGeom prst="rect">
            <a:avLst/>
          </a:prstGeom>
        </p:spPr>
        <p:txBody>
          <a:bodyPr/>
          <a:lstStyle>
            <a:lvl1pPr>
              <a:defRPr spc="-200" sz="6200"/>
            </a:lvl1pPr>
          </a:lstStyle>
          <a:p>
            <a:pPr/>
            <a:r>
              <a:t>Previous Work</a:t>
            </a:r>
          </a:p>
        </p:txBody>
      </p:sp>
      <p:sp>
        <p:nvSpPr>
          <p:cNvPr id="215" name="Paper 1: Adding Conditional Control to Text-to-Image Diffusion Models…"/>
          <p:cNvSpPr txBox="1"/>
          <p:nvPr/>
        </p:nvSpPr>
        <p:spPr>
          <a:xfrm>
            <a:off x="533399" y="2108200"/>
            <a:ext cx="10063213" cy="1318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28600" indent="-228600">
              <a:spcBef>
                <a:spcPts val="900"/>
              </a:spcBef>
              <a:buSzPct val="100000"/>
              <a:buChar char="•"/>
              <a:defRPr spc="-21" sz="2100"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Paper 1: Adding Conditional Control to Text-to-Image Diffusion Models</a:t>
            </a:r>
          </a:p>
          <a:p>
            <a:pPr marL="228600" indent="-228600">
              <a:spcBef>
                <a:spcPts val="900"/>
              </a:spcBef>
              <a:buSzPct val="100000"/>
              <a:buChar char="•"/>
              <a:defRPr spc="-21" sz="2100"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Paper 2: Deep Learning Object Detection Application to Surfing Wave Quality</a:t>
            </a:r>
          </a:p>
          <a:p>
            <a:pPr marL="228600" indent="-228600">
              <a:spcBef>
                <a:spcPts val="900"/>
              </a:spcBef>
              <a:buSzPct val="100000"/>
              <a:buChar char="•"/>
              <a:defRPr spc="-21" sz="2100"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Paper 3: AdaBins: Depth Estimation Using Adaptive Bins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Dataset"/>
          <p:cNvSpPr txBox="1"/>
          <p:nvPr/>
        </p:nvSpPr>
        <p:spPr>
          <a:xfrm>
            <a:off x="532751" y="760241"/>
            <a:ext cx="11943814" cy="1447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2" tIns="27092" rIns="27092" bIns="27092">
            <a:normAutofit fontScale="100000" lnSpcReduction="0"/>
          </a:bodyPr>
          <a:lstStyle/>
          <a:p>
            <a:pPr defTabSz="540060">
              <a:lnSpc>
                <a:spcPct val="80000"/>
              </a:lnSpc>
              <a:spcBef>
                <a:spcPts val="0"/>
              </a:spcBef>
              <a:defRPr spc="-100" sz="46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t>Dataset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defTabSz="540060">
              <a:lnSpc>
                <a:spcPct val="80000"/>
              </a:lnSpc>
              <a:spcBef>
                <a:spcPts val="0"/>
              </a:spcBef>
              <a:defRPr spc="-11" sz="11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defTabSz="540060">
              <a:lnSpc>
                <a:spcPct val="80000"/>
              </a:lnSpc>
              <a:spcBef>
                <a:spcPts val="0"/>
              </a:spcBef>
              <a:defRPr spc="-100" sz="4400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t> </a:t>
            </a:r>
          </a:p>
        </p:txBody>
      </p:sp>
      <p:sp>
        <p:nvSpPr>
          <p:cNvPr id="218" name="Dataset Description:…"/>
          <p:cNvSpPr txBox="1"/>
          <p:nvPr>
            <p:ph type="body" idx="1"/>
          </p:nvPr>
        </p:nvSpPr>
        <p:spPr>
          <a:xfrm>
            <a:off x="533399" y="1473200"/>
            <a:ext cx="11240717" cy="7336881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1600"/>
              </a:spcBef>
              <a:defRPr b="1"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Dataset Description:</a:t>
            </a: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 u="sng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Synthetic Data:</a:t>
            </a:r>
            <a:r>
              <a:rPr u="none"/>
              <a:t> Automated labeling from depth map parameters</a:t>
            </a: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</a:p>
          <a:p>
            <a:pPr marL="0" indent="0" defTabSz="457200">
              <a:lnSpc>
                <a:spcPct val="100000"/>
              </a:lnSpc>
              <a:defRPr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</a:p>
          <a:p>
            <a:pPr marL="0" indent="0" defTabSz="457200">
              <a:lnSpc>
                <a:spcPct val="100000"/>
              </a:lnSpc>
              <a:defRPr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Small real-world dataset used only for </a:t>
            </a:r>
            <a:r>
              <a:rPr u="sng"/>
              <a:t>domain adaptation and validation</a:t>
            </a:r>
            <a:r>
              <a:t>.</a:t>
            </a:r>
          </a:p>
        </p:txBody>
      </p:sp>
      <p:pic>
        <p:nvPicPr>
          <p:cNvPr id="219" name="IMG_1293.PNG" descr="IMG_1293.PNG"/>
          <p:cNvPicPr>
            <a:picLocks noChangeAspect="1"/>
          </p:cNvPicPr>
          <p:nvPr/>
        </p:nvPicPr>
        <p:blipFill>
          <a:blip r:embed="rId2">
            <a:extLst/>
          </a:blip>
          <a:srcRect l="0" t="29542" r="0" b="52714"/>
          <a:stretch>
            <a:fillRect/>
          </a:stretch>
        </p:blipFill>
        <p:spPr>
          <a:xfrm>
            <a:off x="0" y="5548893"/>
            <a:ext cx="13004614" cy="50128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8" fill="norm" stroke="1" extrusionOk="0">
                <a:moveTo>
                  <a:pt x="21384" y="2"/>
                </a:moveTo>
                <a:cubicBezTo>
                  <a:pt x="21314" y="6"/>
                  <a:pt x="21227" y="17"/>
                  <a:pt x="21141" y="36"/>
                </a:cubicBezTo>
                <a:cubicBezTo>
                  <a:pt x="20967" y="73"/>
                  <a:pt x="20791" y="103"/>
                  <a:pt x="20749" y="101"/>
                </a:cubicBezTo>
                <a:cubicBezTo>
                  <a:pt x="20707" y="99"/>
                  <a:pt x="20468" y="136"/>
                  <a:pt x="20218" y="185"/>
                </a:cubicBezTo>
                <a:cubicBezTo>
                  <a:pt x="19967" y="235"/>
                  <a:pt x="19625" y="283"/>
                  <a:pt x="19458" y="289"/>
                </a:cubicBezTo>
                <a:cubicBezTo>
                  <a:pt x="19291" y="295"/>
                  <a:pt x="19140" y="327"/>
                  <a:pt x="19123" y="359"/>
                </a:cubicBezTo>
                <a:cubicBezTo>
                  <a:pt x="19107" y="391"/>
                  <a:pt x="18847" y="440"/>
                  <a:pt x="18547" y="469"/>
                </a:cubicBezTo>
                <a:cubicBezTo>
                  <a:pt x="18246" y="497"/>
                  <a:pt x="17904" y="555"/>
                  <a:pt x="17787" y="597"/>
                </a:cubicBezTo>
                <a:cubicBezTo>
                  <a:pt x="17670" y="638"/>
                  <a:pt x="17262" y="694"/>
                  <a:pt x="16879" y="720"/>
                </a:cubicBezTo>
                <a:cubicBezTo>
                  <a:pt x="16496" y="746"/>
                  <a:pt x="16116" y="794"/>
                  <a:pt x="16034" y="828"/>
                </a:cubicBezTo>
                <a:cubicBezTo>
                  <a:pt x="15952" y="861"/>
                  <a:pt x="15670" y="895"/>
                  <a:pt x="15408" y="903"/>
                </a:cubicBezTo>
                <a:cubicBezTo>
                  <a:pt x="14932" y="917"/>
                  <a:pt x="14285" y="1004"/>
                  <a:pt x="13595" y="1146"/>
                </a:cubicBezTo>
                <a:cubicBezTo>
                  <a:pt x="13394" y="1187"/>
                  <a:pt x="12936" y="1227"/>
                  <a:pt x="12577" y="1235"/>
                </a:cubicBezTo>
                <a:cubicBezTo>
                  <a:pt x="12218" y="1242"/>
                  <a:pt x="11828" y="1275"/>
                  <a:pt x="11711" y="1308"/>
                </a:cubicBezTo>
                <a:cubicBezTo>
                  <a:pt x="11594" y="1341"/>
                  <a:pt x="11382" y="1389"/>
                  <a:pt x="11240" y="1416"/>
                </a:cubicBezTo>
                <a:cubicBezTo>
                  <a:pt x="11098" y="1444"/>
                  <a:pt x="10962" y="1482"/>
                  <a:pt x="10936" y="1500"/>
                </a:cubicBezTo>
                <a:cubicBezTo>
                  <a:pt x="10911" y="1519"/>
                  <a:pt x="10631" y="1608"/>
                  <a:pt x="10314" y="1698"/>
                </a:cubicBezTo>
                <a:cubicBezTo>
                  <a:pt x="9996" y="1788"/>
                  <a:pt x="9538" y="1931"/>
                  <a:pt x="9296" y="2018"/>
                </a:cubicBezTo>
                <a:cubicBezTo>
                  <a:pt x="8916" y="2153"/>
                  <a:pt x="8705" y="2171"/>
                  <a:pt x="7762" y="2160"/>
                </a:cubicBezTo>
                <a:cubicBezTo>
                  <a:pt x="7160" y="2152"/>
                  <a:pt x="6491" y="2146"/>
                  <a:pt x="6273" y="2145"/>
                </a:cubicBezTo>
                <a:cubicBezTo>
                  <a:pt x="5874" y="2143"/>
                  <a:pt x="5360" y="2289"/>
                  <a:pt x="5330" y="2413"/>
                </a:cubicBezTo>
                <a:cubicBezTo>
                  <a:pt x="5321" y="2451"/>
                  <a:pt x="5282" y="2450"/>
                  <a:pt x="5242" y="2411"/>
                </a:cubicBezTo>
                <a:cubicBezTo>
                  <a:pt x="5203" y="2372"/>
                  <a:pt x="5166" y="2353"/>
                  <a:pt x="5160" y="2368"/>
                </a:cubicBezTo>
                <a:cubicBezTo>
                  <a:pt x="5154" y="2384"/>
                  <a:pt x="5026" y="2417"/>
                  <a:pt x="4876" y="2442"/>
                </a:cubicBezTo>
                <a:cubicBezTo>
                  <a:pt x="4726" y="2468"/>
                  <a:pt x="4530" y="2510"/>
                  <a:pt x="4441" y="2536"/>
                </a:cubicBezTo>
                <a:cubicBezTo>
                  <a:pt x="4294" y="2580"/>
                  <a:pt x="4279" y="2571"/>
                  <a:pt x="4263" y="2416"/>
                </a:cubicBezTo>
                <a:cubicBezTo>
                  <a:pt x="4250" y="2285"/>
                  <a:pt x="4231" y="2259"/>
                  <a:pt x="4181" y="2300"/>
                </a:cubicBezTo>
                <a:cubicBezTo>
                  <a:pt x="4082" y="2381"/>
                  <a:pt x="3981" y="2571"/>
                  <a:pt x="3945" y="2743"/>
                </a:cubicBezTo>
                <a:cubicBezTo>
                  <a:pt x="3923" y="2849"/>
                  <a:pt x="3904" y="2872"/>
                  <a:pt x="3882" y="2816"/>
                </a:cubicBezTo>
                <a:cubicBezTo>
                  <a:pt x="3862" y="2764"/>
                  <a:pt x="3824" y="2761"/>
                  <a:pt x="3778" y="2806"/>
                </a:cubicBezTo>
                <a:cubicBezTo>
                  <a:pt x="3739" y="2845"/>
                  <a:pt x="3707" y="2859"/>
                  <a:pt x="3707" y="2837"/>
                </a:cubicBezTo>
                <a:cubicBezTo>
                  <a:pt x="3707" y="2816"/>
                  <a:pt x="3672" y="2857"/>
                  <a:pt x="3630" y="2928"/>
                </a:cubicBezTo>
                <a:cubicBezTo>
                  <a:pt x="3588" y="2999"/>
                  <a:pt x="3554" y="3031"/>
                  <a:pt x="3554" y="2999"/>
                </a:cubicBezTo>
                <a:cubicBezTo>
                  <a:pt x="3554" y="2967"/>
                  <a:pt x="3536" y="2981"/>
                  <a:pt x="3513" y="3029"/>
                </a:cubicBezTo>
                <a:cubicBezTo>
                  <a:pt x="3491" y="3077"/>
                  <a:pt x="3463" y="3091"/>
                  <a:pt x="3452" y="3061"/>
                </a:cubicBezTo>
                <a:cubicBezTo>
                  <a:pt x="3383" y="2881"/>
                  <a:pt x="2288" y="3031"/>
                  <a:pt x="2166" y="3237"/>
                </a:cubicBezTo>
                <a:cubicBezTo>
                  <a:pt x="2129" y="3300"/>
                  <a:pt x="2093" y="3326"/>
                  <a:pt x="2086" y="3294"/>
                </a:cubicBezTo>
                <a:cubicBezTo>
                  <a:pt x="2061" y="3192"/>
                  <a:pt x="1730" y="3179"/>
                  <a:pt x="1684" y="3278"/>
                </a:cubicBezTo>
                <a:cubicBezTo>
                  <a:pt x="1655" y="3339"/>
                  <a:pt x="1627" y="3346"/>
                  <a:pt x="1602" y="3297"/>
                </a:cubicBezTo>
                <a:cubicBezTo>
                  <a:pt x="1582" y="3256"/>
                  <a:pt x="1510" y="3232"/>
                  <a:pt x="1443" y="3242"/>
                </a:cubicBezTo>
                <a:cubicBezTo>
                  <a:pt x="1376" y="3252"/>
                  <a:pt x="1178" y="3276"/>
                  <a:pt x="1003" y="3297"/>
                </a:cubicBezTo>
                <a:cubicBezTo>
                  <a:pt x="674" y="3335"/>
                  <a:pt x="598" y="3378"/>
                  <a:pt x="513" y="3567"/>
                </a:cubicBezTo>
                <a:cubicBezTo>
                  <a:pt x="486" y="3627"/>
                  <a:pt x="452" y="3668"/>
                  <a:pt x="437" y="3659"/>
                </a:cubicBezTo>
                <a:cubicBezTo>
                  <a:pt x="422" y="3650"/>
                  <a:pt x="318" y="3668"/>
                  <a:pt x="205" y="3702"/>
                </a:cubicBezTo>
                <a:lnTo>
                  <a:pt x="0" y="3767"/>
                </a:lnTo>
                <a:lnTo>
                  <a:pt x="0" y="21598"/>
                </a:lnTo>
                <a:lnTo>
                  <a:pt x="21600" y="21598"/>
                </a:lnTo>
                <a:lnTo>
                  <a:pt x="21600" y="62"/>
                </a:lnTo>
                <a:lnTo>
                  <a:pt x="21527" y="14"/>
                </a:lnTo>
                <a:cubicBezTo>
                  <a:pt x="21508" y="2"/>
                  <a:pt x="21455" y="-2"/>
                  <a:pt x="21384" y="2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20" name="Depth maps define exact 3D wave structure (height, shape, angle)…"/>
          <p:cNvSpPr txBox="1"/>
          <p:nvPr/>
        </p:nvSpPr>
        <p:spPr>
          <a:xfrm>
            <a:off x="1027318" y="2683974"/>
            <a:ext cx="10950165" cy="1926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304800" indent="-304800">
              <a:spcBef>
                <a:spcPts val="0"/>
              </a:spcBef>
              <a:buClr>
                <a:schemeClr val="accent1"/>
              </a:buClr>
              <a:buSzPct val="100000"/>
              <a:buChar char="-"/>
              <a:defRPr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Depth maps define exact 3D wave structure (height, shape, angle)</a:t>
            </a:r>
          </a:p>
          <a:p>
            <a:pPr marL="304800" indent="-304800">
              <a:spcBef>
                <a:spcPts val="0"/>
              </a:spcBef>
              <a:buClr>
                <a:schemeClr val="accent1"/>
              </a:buClr>
              <a:buSzPct val="100000"/>
              <a:buChar char="-"/>
              <a:defRPr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ControlNet + Stable Diffusion renders photorealistic textures</a:t>
            </a:r>
          </a:p>
          <a:p>
            <a:pPr marL="304800" indent="-304800">
              <a:spcBef>
                <a:spcPts val="0"/>
              </a:spcBef>
              <a:buClr>
                <a:schemeClr val="accent1"/>
              </a:buClr>
              <a:buSzPct val="100000"/>
              <a:buChar char="-"/>
              <a:defRPr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Ground truth labels extracted with 100% accuracy from generation parameters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3fdda8f0-4322-4f37-9115-76990bb946c7.JPG" descr="3fdda8f0-4322-4f37-9115-76990bb946c7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98231" y="5178180"/>
            <a:ext cx="3697993" cy="309129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" name="9e500323-ecc0-4e54-a639-7ff1cdff4341.JPG" descr="9e500323-ecc0-4e54-a639-7ff1cdff4341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713778" y="5183690"/>
            <a:ext cx="3697994" cy="3091292"/>
          </a:xfrm>
          <a:prstGeom prst="rect">
            <a:avLst/>
          </a:prstGeom>
          <a:ln w="12700">
            <a:miter lim="400000"/>
          </a:ln>
        </p:spPr>
      </p:pic>
      <p:pic>
        <p:nvPicPr>
          <p:cNvPr id="224" name="09df0faa-1768-48ff-ab7c-d9d3f523bfa9.JPG" descr="09df0faa-1768-48ff-ab7c-d9d3f523bfa9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656488" y="1724116"/>
            <a:ext cx="3741216" cy="3127423"/>
          </a:xfrm>
          <a:prstGeom prst="rect">
            <a:avLst/>
          </a:prstGeom>
          <a:ln w="12700">
            <a:miter lim="400000"/>
          </a:ln>
        </p:spPr>
      </p:pic>
      <p:pic>
        <p:nvPicPr>
          <p:cNvPr id="225" name="d829a9ef-573f-47e1-bd8a-2a9a1661ce20.JPG" descr="d829a9ef-573f-47e1-bd8a-2a9a1661ce20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73633" y="2660333"/>
            <a:ext cx="3697994" cy="3697994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Dataset"/>
          <p:cNvSpPr txBox="1"/>
          <p:nvPr/>
        </p:nvSpPr>
        <p:spPr>
          <a:xfrm>
            <a:off x="532751" y="760241"/>
            <a:ext cx="11943814" cy="1447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2" tIns="27092" rIns="27092" bIns="27092">
            <a:normAutofit fontScale="100000" lnSpcReduction="0"/>
          </a:bodyPr>
          <a:lstStyle/>
          <a:p>
            <a:pPr defTabSz="540060">
              <a:lnSpc>
                <a:spcPct val="80000"/>
              </a:lnSpc>
              <a:spcBef>
                <a:spcPts val="0"/>
              </a:spcBef>
              <a:defRPr spc="-100" sz="46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t>Dataset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defTabSz="540060">
              <a:lnSpc>
                <a:spcPct val="80000"/>
              </a:lnSpc>
              <a:spcBef>
                <a:spcPts val="0"/>
              </a:spcBef>
              <a:defRPr spc="-11" sz="11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defTabSz="540060">
              <a:lnSpc>
                <a:spcPct val="80000"/>
              </a:lnSpc>
              <a:spcBef>
                <a:spcPts val="0"/>
              </a:spcBef>
              <a:defRPr spc="-100" sz="4400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Quality Assessment per Task:…"/>
          <p:cNvSpPr txBox="1"/>
          <p:nvPr>
            <p:ph type="body" idx="1"/>
          </p:nvPr>
        </p:nvSpPr>
        <p:spPr>
          <a:xfrm>
            <a:off x="533399" y="1651000"/>
            <a:ext cx="11240717" cy="7336881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1600"/>
              </a:spcBef>
              <a:defRPr b="1"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Quality Assessment per Task:</a:t>
            </a: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 u="sng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Parametric Geometry:</a:t>
            </a:r>
            <a:r>
              <a:rPr u="none"/>
              <a:t> generate a depth map from controlled wave parameters + beach camera setup (perspective, noise, occlusions, run-up).</a:t>
            </a: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 u="sng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Texture Rendering:</a:t>
            </a:r>
            <a:r>
              <a:rPr u="none"/>
              <a:t> The Depth Map is fed into Stable Diffusion + ControlNet with prompts (for example- "Sunny day, blue ocean").</a:t>
            </a:r>
          </a:p>
          <a:p>
            <a:pPr marL="457200" indent="-317500" defTabSz="457200">
              <a:lnSpc>
                <a:spcPct val="100000"/>
              </a:lnSpc>
              <a:spcBef>
                <a:spcPts val="1100"/>
              </a:spcBef>
              <a:buClr>
                <a:schemeClr val="accent1"/>
              </a:buClr>
              <a:buSzPct val="100000"/>
              <a:buFont typeface="Arial"/>
              <a:buChar char="•"/>
              <a:defRPr spc="0" sz="2800" u="sng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Automatic Labeling:</a:t>
            </a:r>
            <a:r>
              <a:rPr u="none"/>
              <a:t> The parameters used in step 1 become the Ground Truth labels (No manual labeling needed).</a:t>
            </a:r>
          </a:p>
        </p:txBody>
      </p:sp>
      <p:sp>
        <p:nvSpPr>
          <p:cNvPr id="229" name="Dataset"/>
          <p:cNvSpPr txBox="1"/>
          <p:nvPr/>
        </p:nvSpPr>
        <p:spPr>
          <a:xfrm>
            <a:off x="532751" y="760241"/>
            <a:ext cx="11943814" cy="1447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2" tIns="27092" rIns="27092" bIns="27092">
            <a:normAutofit fontScale="100000" lnSpcReduction="0"/>
          </a:bodyPr>
          <a:lstStyle/>
          <a:p>
            <a:pPr defTabSz="540060">
              <a:lnSpc>
                <a:spcPct val="80000"/>
              </a:lnSpc>
              <a:spcBef>
                <a:spcPts val="0"/>
              </a:spcBef>
              <a:defRPr spc="-100" sz="46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t>Dataset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defTabSz="540060">
              <a:lnSpc>
                <a:spcPct val="80000"/>
              </a:lnSpc>
              <a:spcBef>
                <a:spcPts val="0"/>
              </a:spcBef>
              <a:defRPr spc="-11" sz="11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defTabSz="540060">
              <a:lnSpc>
                <a:spcPct val="80000"/>
              </a:lnSpc>
              <a:spcBef>
                <a:spcPts val="0"/>
              </a:spcBef>
              <a:defRPr spc="-100" sz="4400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Exploratory Data Analysis (EDA) Summary:…"/>
          <p:cNvSpPr txBox="1"/>
          <p:nvPr>
            <p:ph type="body" idx="1"/>
          </p:nvPr>
        </p:nvSpPr>
        <p:spPr>
          <a:xfrm>
            <a:off x="533399" y="1651000"/>
            <a:ext cx="11240717" cy="7336881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1600"/>
              </a:spcBef>
              <a:defRPr b="1"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Exploratory Data Analysis (EDA) Summary:</a:t>
            </a:r>
          </a:p>
          <a:p>
            <a:pPr marL="0" indent="0" defTabSz="457200">
              <a:lnSpc>
                <a:spcPct val="100000"/>
              </a:lnSpc>
              <a:defRPr spc="0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Planned Dataset Composition:</a:t>
            </a: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 u="sng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Target Size:</a:t>
            </a:r>
            <a:r>
              <a:rPr u="none"/>
              <a:t> 10,000 synthetic images + 729 real images</a:t>
            </a: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 u="sng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Training Split:</a:t>
            </a:r>
            <a:r>
              <a:rPr u="none"/>
              <a:t> 70% train, 15% validation, 15% test</a:t>
            </a: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 u="sng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Real:Synthetic Ratio:</a:t>
            </a:r>
            <a:r>
              <a:rPr u="none"/>
              <a:t> 1:14 (6% real, 94% synthetic)</a:t>
            </a:r>
          </a:p>
          <a:p>
            <a:pPr marL="457200" indent="-317500" defTabSz="457200">
              <a:lnSpc>
                <a:spcPct val="10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8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</a:p>
          <a:p>
            <a:pPr marL="0" indent="0" defTabSz="457200">
              <a:lnSpc>
                <a:spcPct val="100000"/>
              </a:lnSpc>
              <a:defRPr spc="0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Class Distribution (Planned):</a:t>
            </a:r>
          </a:p>
        </p:txBody>
      </p:sp>
      <p:graphicFrame>
        <p:nvGraphicFramePr>
          <p:cNvPr id="232" name="Table 1"/>
          <p:cNvGraphicFramePr/>
          <p:nvPr/>
        </p:nvGraphicFramePr>
        <p:xfrm>
          <a:off x="1835174" y="5661221"/>
          <a:ext cx="4203701" cy="25400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381250"/>
                <a:gridCol w="1822450"/>
              </a:tblGrid>
              <a:tr h="508000"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Wave type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Target 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A_FRAME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25%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CLOSEOUT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25%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BEACH_BREAK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25%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POINT_BREAK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25%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233" name="Table 1-1"/>
          <p:cNvGraphicFramePr/>
          <p:nvPr/>
        </p:nvGraphicFramePr>
        <p:xfrm>
          <a:off x="6484549" y="5661221"/>
          <a:ext cx="4203701" cy="25400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381250"/>
                <a:gridCol w="1822450"/>
              </a:tblGrid>
              <a:tr h="635000"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Direction 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Target 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35000"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LEFT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33%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35000"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RIGHT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33%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35000"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BOTH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pc="0">
                          <a:solidFill>
                            <a:srgbClr val="000000"/>
                          </a:solidFill>
                        </a:defRPr>
                      </a:pPr>
                      <a:r>
                        <a:rPr spc="22" sz="2200">
                          <a:solidFill>
                            <a:srgbClr val="53585F"/>
                          </a:solidFill>
                          <a:latin typeface="Founders Grotesk Semibold"/>
                          <a:ea typeface="Founders Grotesk Semibold"/>
                          <a:cs typeface="Founders Grotesk Semibold"/>
                          <a:sym typeface="Founders Grotesk Semibold"/>
                        </a:rPr>
                        <a:t>34%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sp>
        <p:nvSpPr>
          <p:cNvPr id="234" name="Dataset"/>
          <p:cNvSpPr txBox="1"/>
          <p:nvPr/>
        </p:nvSpPr>
        <p:spPr>
          <a:xfrm>
            <a:off x="532751" y="760241"/>
            <a:ext cx="11943814" cy="1447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2" tIns="27092" rIns="27092" bIns="27092">
            <a:normAutofit fontScale="100000" lnSpcReduction="0"/>
          </a:bodyPr>
          <a:lstStyle/>
          <a:p>
            <a:pPr defTabSz="540060">
              <a:lnSpc>
                <a:spcPct val="80000"/>
              </a:lnSpc>
              <a:spcBef>
                <a:spcPts val="0"/>
              </a:spcBef>
              <a:defRPr spc="-100" sz="46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t>Dataset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defTabSz="540060">
              <a:lnSpc>
                <a:spcPct val="80000"/>
              </a:lnSpc>
              <a:spcBef>
                <a:spcPts val="0"/>
              </a:spcBef>
              <a:defRPr spc="-11" sz="11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defTabSz="540060">
              <a:lnSpc>
                <a:spcPct val="80000"/>
              </a:lnSpc>
              <a:spcBef>
                <a:spcPts val="0"/>
              </a:spcBef>
              <a:defRPr spc="-100" sz="4400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8_Academy">
  <a:themeElements>
    <a:clrScheme name="28_Academy">
      <a:dk1>
        <a:srgbClr val="000000"/>
      </a:dk1>
      <a:lt1>
        <a:srgbClr val="000034"/>
      </a:lt1>
      <a:dk2>
        <a:srgbClr val="A7A7A7"/>
      </a:dk2>
      <a:lt2>
        <a:srgbClr val="535353"/>
      </a:lt2>
      <a:accent1>
        <a:srgbClr val="3B39E4"/>
      </a:accent1>
      <a:accent2>
        <a:srgbClr val="51C1FD"/>
      </a:accent2>
      <a:accent3>
        <a:srgbClr val="5EF7D2"/>
      </a:accent3>
      <a:accent4>
        <a:srgbClr val="BFF823"/>
      </a:accent4>
      <a:accent5>
        <a:srgbClr val="FFA728"/>
      </a:accent5>
      <a:accent6>
        <a:srgbClr val="FF5F52"/>
      </a:accent6>
      <a:hlink>
        <a:srgbClr val="0000FF"/>
      </a:hlink>
      <a:folHlink>
        <a:srgbClr val="FF00FF"/>
      </a:folHlink>
    </a:clrScheme>
    <a:fontScheme name="28_Academy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8_Academ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34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7022" rtl="0" fontAlgn="auto" latinLnBrk="0" hangingPunct="0">
          <a:lnSpc>
            <a:spcPct val="100000"/>
          </a:lnSpc>
          <a:spcBef>
            <a:spcPts val="2200"/>
          </a:spcBef>
          <a:spcAft>
            <a:spcPts val="0"/>
          </a:spcAft>
          <a:buClrTx/>
          <a:buSzTx/>
          <a:buFontTx/>
          <a:buNone/>
          <a:tabLst/>
          <a:defRPr b="0" baseline="0" cap="none" i="0" spc="-28" strike="noStrike" sz="2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Founders Grotesk Semibold"/>
            <a:ea typeface="Founders Grotesk Semibold"/>
            <a:cs typeface="Founders Grotesk Semibold"/>
            <a:sym typeface="Founders Grotes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7022" rtl="0" fontAlgn="auto" latinLnBrk="0" hangingPunct="0">
          <a:lnSpc>
            <a:spcPct val="100000"/>
          </a:lnSpc>
          <a:spcBef>
            <a:spcPts val="2200"/>
          </a:spcBef>
          <a:spcAft>
            <a:spcPts val="0"/>
          </a:spcAft>
          <a:buClrTx/>
          <a:buSzTx/>
          <a:buFontTx/>
          <a:buNone/>
          <a:tabLst/>
          <a:defRPr b="0" baseline="0" cap="none" i="0" spc="-28" strike="noStrike" sz="2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Founders Grotesk Semibold"/>
            <a:ea typeface="Founders Grotesk Semibold"/>
            <a:cs typeface="Founders Grotesk Semibold"/>
            <a:sym typeface="Founders Grotes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8_Academy">
  <a:themeElements>
    <a:clrScheme name="28_Academy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B39E4"/>
      </a:accent1>
      <a:accent2>
        <a:srgbClr val="51C1FD"/>
      </a:accent2>
      <a:accent3>
        <a:srgbClr val="5EF7D2"/>
      </a:accent3>
      <a:accent4>
        <a:srgbClr val="BFF823"/>
      </a:accent4>
      <a:accent5>
        <a:srgbClr val="FFA728"/>
      </a:accent5>
      <a:accent6>
        <a:srgbClr val="FF5F52"/>
      </a:accent6>
      <a:hlink>
        <a:srgbClr val="0000FF"/>
      </a:hlink>
      <a:folHlink>
        <a:srgbClr val="FF00FF"/>
      </a:folHlink>
    </a:clrScheme>
    <a:fontScheme name="28_Academy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8_Academ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34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7022" rtl="0" fontAlgn="auto" latinLnBrk="0" hangingPunct="0">
          <a:lnSpc>
            <a:spcPct val="100000"/>
          </a:lnSpc>
          <a:spcBef>
            <a:spcPts val="2200"/>
          </a:spcBef>
          <a:spcAft>
            <a:spcPts val="0"/>
          </a:spcAft>
          <a:buClrTx/>
          <a:buSzTx/>
          <a:buFontTx/>
          <a:buNone/>
          <a:tabLst/>
          <a:defRPr b="0" baseline="0" cap="none" i="0" spc="-28" strike="noStrike" sz="2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Founders Grotesk Semibold"/>
            <a:ea typeface="Founders Grotesk Semibold"/>
            <a:cs typeface="Founders Grotesk Semibold"/>
            <a:sym typeface="Founders Grotes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7022" rtl="0" fontAlgn="auto" latinLnBrk="0" hangingPunct="0">
          <a:lnSpc>
            <a:spcPct val="100000"/>
          </a:lnSpc>
          <a:spcBef>
            <a:spcPts val="2200"/>
          </a:spcBef>
          <a:spcAft>
            <a:spcPts val="0"/>
          </a:spcAft>
          <a:buClrTx/>
          <a:buSzTx/>
          <a:buFontTx/>
          <a:buNone/>
          <a:tabLst/>
          <a:defRPr b="0" baseline="0" cap="none" i="0" spc="-28" strike="noStrike" sz="2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Founders Grotesk Semibold"/>
            <a:ea typeface="Founders Grotesk Semibold"/>
            <a:cs typeface="Founders Grotesk Semibold"/>
            <a:sym typeface="Founders Grotes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